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6" r:id="rId3"/>
    <p:sldId id="257" r:id="rId4"/>
    <p:sldId id="258" r:id="rId5"/>
    <p:sldId id="261" r:id="rId6"/>
    <p:sldId id="266" r:id="rId7"/>
    <p:sldId id="259" r:id="rId8"/>
    <p:sldId id="260" r:id="rId9"/>
    <p:sldId id="263" r:id="rId10"/>
    <p:sldId id="262" r:id="rId11"/>
    <p:sldId id="268" r:id="rId12"/>
    <p:sldId id="269" r:id="rId13"/>
    <p:sldId id="264" r:id="rId14"/>
    <p:sldId id="267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102B"/>
    <a:srgbClr val="F7C921"/>
    <a:srgbClr val="CBA1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709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26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29FC8-B623-4734-B740-0282884A9C8D}" type="datetimeFigureOut">
              <a:rPr lang="ru-RU" smtClean="0"/>
              <a:t>29.05.2019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FB367-5E45-48FC-BDFE-8E4EEA2592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5232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29FC8-B623-4734-B740-0282884A9C8D}" type="datetimeFigureOut">
              <a:rPr lang="ru-RU" smtClean="0"/>
              <a:t>29.05.2019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FB367-5E45-48FC-BDFE-8E4EEA2592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9152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29FC8-B623-4734-B740-0282884A9C8D}" type="datetimeFigureOut">
              <a:rPr lang="ru-RU" smtClean="0"/>
              <a:t>29.05.2019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FB367-5E45-48FC-BDFE-8E4EEA2592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6858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29FC8-B623-4734-B740-0282884A9C8D}" type="datetimeFigureOut">
              <a:rPr lang="ru-RU" smtClean="0"/>
              <a:t>29.05.2019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FB367-5E45-48FC-BDFE-8E4EEA2592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4261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29FC8-B623-4734-B740-0282884A9C8D}" type="datetimeFigureOut">
              <a:rPr lang="ru-RU" smtClean="0"/>
              <a:t>29.05.2019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FB367-5E45-48FC-BDFE-8E4EEA2592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6020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29FC8-B623-4734-B740-0282884A9C8D}" type="datetimeFigureOut">
              <a:rPr lang="ru-RU" smtClean="0"/>
              <a:t>29.05.2019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FB367-5E45-48FC-BDFE-8E4EEA2592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7519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29FC8-B623-4734-B740-0282884A9C8D}" type="datetimeFigureOut">
              <a:rPr lang="ru-RU" smtClean="0"/>
              <a:t>29.05.2019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FB367-5E45-48FC-BDFE-8E4EEA2592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5186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29FC8-B623-4734-B740-0282884A9C8D}" type="datetimeFigureOut">
              <a:rPr lang="ru-RU" smtClean="0"/>
              <a:t>29.05.2019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FB367-5E45-48FC-BDFE-8E4EEA2592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5816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29FC8-B623-4734-B740-0282884A9C8D}" type="datetimeFigureOut">
              <a:rPr lang="ru-RU" smtClean="0"/>
              <a:t>29.05.2019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FB367-5E45-48FC-BDFE-8E4EEA2592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9708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29FC8-B623-4734-B740-0282884A9C8D}" type="datetimeFigureOut">
              <a:rPr lang="ru-RU" smtClean="0"/>
              <a:t>29.05.2019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FB367-5E45-48FC-BDFE-8E4EEA2592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0735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29FC8-B623-4734-B740-0282884A9C8D}" type="datetimeFigureOut">
              <a:rPr lang="ru-RU" smtClean="0"/>
              <a:t>29.05.2019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FB367-5E45-48FC-BDFE-8E4EEA2592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6176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F29FC8-B623-4734-B740-0282884A9C8D}" type="datetimeFigureOut">
              <a:rPr lang="ru-RU" smtClean="0"/>
              <a:t>29.05.2019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FB367-5E45-48FC-BDFE-8E4EEA2592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7209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4" name="Объект 1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25649688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" y="0"/>
            <a:ext cx="5426439" cy="6858000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Важную роль</a:t>
            </a:r>
            <a:r>
              <a:rPr lang="ru-RU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развитии семейного чтения играют</a:t>
            </a:r>
            <a:r>
              <a:rPr lang="ru-RU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детские и школьные библиотеки.</a:t>
            </a:r>
            <a:r>
              <a:rPr lang="ru-RU" sz="28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Здесь </a:t>
            </a:r>
            <a:r>
              <a:rPr lang="ru-RU" sz="28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ребёнок </a:t>
            </a:r>
            <a:r>
              <a:rPr lang="ru-RU" sz="28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попадает в особый таинственный мир, в котором оживают герои любимых книг, совершаются самые невероятные события. </a:t>
            </a:r>
            <a:r>
              <a:rPr lang="ru-RU" sz="28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</a:t>
            </a:r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Библиотека </a:t>
            </a:r>
            <a:r>
              <a:rPr lang="ru-RU" sz="28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это ступень читательского развития ребёнка: она даёт возможность приобщиться к систематическому чтению, научиться ориентироваться в книжном фонде, пользоваться каталогами и картотеками.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91529" y="0"/>
            <a:ext cx="6900472" cy="685800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Библиотека  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социальный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институт</a:t>
            </a:r>
          </a:p>
          <a:p>
            <a:pPr algn="just">
              <a:buNone/>
            </a:pPr>
            <a:r>
              <a:rPr lang="ru-RU" sz="20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«БИБЛИОТЕКА» («</a:t>
            </a:r>
            <a:r>
              <a:rPr lang="ru-RU" sz="20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bibliotheke</a:t>
            </a:r>
            <a:r>
              <a:rPr lang="ru-RU" sz="20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— «</a:t>
            </a:r>
            <a:r>
              <a:rPr lang="ru-RU" sz="20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библион</a:t>
            </a:r>
            <a:r>
              <a:rPr lang="ru-RU" sz="20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— книга, «</a:t>
            </a:r>
            <a:r>
              <a:rPr lang="ru-RU" sz="20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теке</a:t>
            </a:r>
            <a:r>
              <a:rPr lang="ru-RU" sz="20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— хранилище) – место, где хранятся книги.</a:t>
            </a:r>
            <a:endParaRPr lang="en-US" sz="20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20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Библиотека - один из древнейших культурных институтов. </a:t>
            </a:r>
          </a:p>
          <a:p>
            <a:pPr algn="just">
              <a:buNone/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20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 времени своего возникновения до сегодняшних дней библиотека прошла сложный путь общественного развития: от обслуживания узких привилегированных кругов господ до удовлетворения общественных потребностей всего населения и  превратилась в социальный институт, включающий информационные, культурные и образовательные компоненты . </a:t>
            </a:r>
          </a:p>
          <a:p>
            <a:endParaRPr lang="ru-RU" dirty="0"/>
          </a:p>
        </p:txBody>
      </p:sp>
      <p:pic>
        <p:nvPicPr>
          <p:cNvPr id="7" name="Picture 9" descr="C:\Users\butina\Documents\книги вашего детства\крапивин\Крапивин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91529" y="3876805"/>
            <a:ext cx="2061083" cy="29811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1" descr="C:\Users\butina\Documents\книги вашего детства\Драгунский\Dragunsky_Devochka_na_share-800x1165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37991" y="3876804"/>
            <a:ext cx="2305050" cy="29811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3" descr="C:\Users\butina\Documents\книги вашего детства\Коваль\27585.750x0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028420" y="3876805"/>
            <a:ext cx="2050351" cy="29811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091136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514007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Georgia" panose="02040502050405020303" pitchFamily="18" charset="0"/>
              </a:rPr>
              <a:t>Список книг для семейного чтения с детьми младшего школьного возраста </a:t>
            </a:r>
            <a:r>
              <a:rPr lang="ru-RU" dirty="0">
                <a:latin typeface="Georgia" panose="02040502050405020303" pitchFamily="18" charset="0"/>
              </a:rPr>
              <a:t/>
            </a:r>
            <a:br>
              <a:rPr lang="ru-RU" dirty="0">
                <a:latin typeface="Georgia" panose="02040502050405020303" pitchFamily="18" charset="0"/>
              </a:rPr>
            </a:br>
            <a:endParaRPr lang="ru-RU" dirty="0">
              <a:latin typeface="Georgia" panose="02040502050405020303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99214"/>
            <a:ext cx="12192000" cy="5658786"/>
          </a:xfrm>
        </p:spPr>
        <p:txBody>
          <a:bodyPr>
            <a:normAutofit fontScale="92500"/>
          </a:bodyPr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</a:rPr>
              <a:t> 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</a:rPr>
              <a:t>1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</a:rPr>
              <a:t>. </a:t>
            </a:r>
            <a:r>
              <a:rPr lang="ru-RU" b="1" dirty="0">
                <a:solidFill>
                  <a:srgbClr val="00B050"/>
                </a:solidFill>
                <a:latin typeface="Georgia" panose="02040502050405020303" pitchFamily="18" charset="0"/>
              </a:rPr>
              <a:t>Андерсен Г.-Х</a:t>
            </a:r>
            <a:r>
              <a:rPr lang="ru-RU" b="1" dirty="0" smtClean="0">
                <a:solidFill>
                  <a:srgbClr val="00B050"/>
                </a:solidFill>
                <a:latin typeface="Georgia" panose="02040502050405020303" pitchFamily="18" charset="0"/>
              </a:rPr>
              <a:t>. Сказки</a:t>
            </a:r>
            <a:r>
              <a:rPr lang="ru-RU" b="1" dirty="0">
                <a:solidFill>
                  <a:srgbClr val="00B050"/>
                </a:solidFill>
                <a:latin typeface="Georgia" panose="02040502050405020303" pitchFamily="18" charset="0"/>
              </a:rPr>
              <a:t>. 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</a:rPr>
              <a:t>– М.: Дрофа-Плюс, 2004. </a:t>
            </a:r>
          </a:p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</a:rPr>
              <a:t>2. </a:t>
            </a:r>
            <a:r>
              <a:rPr lang="ru-RU" b="1" dirty="0">
                <a:solidFill>
                  <a:srgbClr val="00B050"/>
                </a:solidFill>
                <a:latin typeface="Georgia" panose="02040502050405020303" pitchFamily="18" charset="0"/>
              </a:rPr>
              <a:t>Бажов П.П. Данило-мастер. 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</a:rPr>
              <a:t>Избранные сказы. // Сокровища русской  сказки. – М.: ГИФ Рос. </a:t>
            </a:r>
            <a:r>
              <a:rPr lang="ru-RU" b="1" dirty="0" err="1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</a:rPr>
              <a:t>Книж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</a:rPr>
              <a:t>. Собр., 1993. </a:t>
            </a:r>
          </a:p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</a:rPr>
              <a:t> 3. </a:t>
            </a:r>
            <a:r>
              <a:rPr lang="ru-RU" b="1" dirty="0">
                <a:solidFill>
                  <a:srgbClr val="00B050"/>
                </a:solidFill>
                <a:latin typeface="Georgia" panose="02040502050405020303" pitchFamily="18" charset="0"/>
              </a:rPr>
              <a:t>Бианки В.В. Рассказы и сказки. 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</a:rPr>
              <a:t>– М.: Самовар, 2004. </a:t>
            </a:r>
          </a:p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</a:rPr>
              <a:t>4. </a:t>
            </a:r>
            <a:r>
              <a:rPr lang="ru-RU" b="1" dirty="0">
                <a:solidFill>
                  <a:srgbClr val="00B050"/>
                </a:solidFill>
                <a:latin typeface="Georgia" panose="02040502050405020303" pitchFamily="18" charset="0"/>
              </a:rPr>
              <a:t>Воронкова Л.Ф. Девочка из города. 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</a:rPr>
              <a:t>Повесть. – М.: Сов. Россия, 1982</a:t>
            </a:r>
          </a:p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</a:rPr>
              <a:t>5. </a:t>
            </a:r>
            <a:r>
              <a:rPr lang="ru-RU" b="1" dirty="0">
                <a:solidFill>
                  <a:srgbClr val="00B050"/>
                </a:solidFill>
                <a:latin typeface="Georgia" panose="02040502050405020303" pitchFamily="18" charset="0"/>
              </a:rPr>
              <a:t>Дуров В.Л. Мои звери. 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</a:rPr>
              <a:t>– М.: </a:t>
            </a:r>
            <a:r>
              <a:rPr lang="ru-RU" b="1" dirty="0" err="1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</a:rPr>
              <a:t>Эксмо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</a:rPr>
              <a:t>, 2007. </a:t>
            </a:r>
          </a:p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</a:rPr>
              <a:t>6. </a:t>
            </a:r>
            <a:r>
              <a:rPr lang="ru-RU" b="1" dirty="0">
                <a:solidFill>
                  <a:srgbClr val="00B050"/>
                </a:solidFill>
                <a:latin typeface="Georgia" panose="02040502050405020303" pitchFamily="18" charset="0"/>
              </a:rPr>
              <a:t>Дурова Н.Ю. Мой дом на </a:t>
            </a:r>
            <a:r>
              <a:rPr lang="ru-RU" b="1" dirty="0" smtClean="0">
                <a:solidFill>
                  <a:srgbClr val="00B050"/>
                </a:solidFill>
                <a:latin typeface="Georgia" panose="02040502050405020303" pitchFamily="18" charset="0"/>
              </a:rPr>
              <a:t>колёсах</a:t>
            </a:r>
            <a:r>
              <a:rPr lang="ru-RU" b="1" dirty="0">
                <a:solidFill>
                  <a:srgbClr val="00B050"/>
                </a:solidFill>
                <a:latin typeface="Georgia" panose="02040502050405020303" pitchFamily="18" charset="0"/>
              </a:rPr>
              <a:t>.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</a:rPr>
              <a:t> – М.: Дрофа-Плюс, 2004. </a:t>
            </a:r>
          </a:p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</a:rPr>
              <a:t>7. </a:t>
            </a:r>
            <a:r>
              <a:rPr lang="ru-RU" b="1" dirty="0" err="1">
                <a:solidFill>
                  <a:srgbClr val="00B050"/>
                </a:solidFill>
                <a:latin typeface="Georgia" panose="02040502050405020303" pitchFamily="18" charset="0"/>
              </a:rPr>
              <a:t>Заходер</a:t>
            </a:r>
            <a:r>
              <a:rPr lang="ru-RU" b="1" dirty="0">
                <a:solidFill>
                  <a:srgbClr val="00B050"/>
                </a:solidFill>
                <a:latin typeface="Georgia" panose="02040502050405020303" pitchFamily="18" charset="0"/>
              </a:rPr>
              <a:t> Б. Любимые стихи. 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</a:rPr>
              <a:t>– М.: АСТ-Пресс, 1996. </a:t>
            </a:r>
          </a:p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</a:rPr>
              <a:t>8. </a:t>
            </a:r>
            <a:r>
              <a:rPr lang="ru-RU" b="1" dirty="0" err="1">
                <a:solidFill>
                  <a:srgbClr val="00B050"/>
                </a:solidFill>
                <a:latin typeface="Georgia" panose="02040502050405020303" pitchFamily="18" charset="0"/>
              </a:rPr>
              <a:t>Кнорре</a:t>
            </a:r>
            <a:r>
              <a:rPr lang="ru-RU" b="1" dirty="0">
                <a:solidFill>
                  <a:srgbClr val="00B050"/>
                </a:solidFill>
                <a:latin typeface="Georgia" panose="02040502050405020303" pitchFamily="18" charset="0"/>
              </a:rPr>
              <a:t> Ф.Ф. </a:t>
            </a:r>
            <a:r>
              <a:rPr lang="ru-RU" b="1" dirty="0" smtClean="0">
                <a:solidFill>
                  <a:srgbClr val="00B050"/>
                </a:solidFill>
                <a:latin typeface="Georgia" panose="02040502050405020303" pitchFamily="18" charset="0"/>
              </a:rPr>
              <a:t>Солёный пёс</a:t>
            </a:r>
            <a:r>
              <a:rPr lang="ru-RU" b="1" dirty="0">
                <a:solidFill>
                  <a:srgbClr val="00B050"/>
                </a:solidFill>
                <a:latin typeface="Georgia" panose="02040502050405020303" pitchFamily="18" charset="0"/>
              </a:rPr>
              <a:t>. 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</a:rPr>
              <a:t>Рассказ. – М.: Детская литература, 1981. </a:t>
            </a:r>
          </a:p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</a:rPr>
              <a:t>9. </a:t>
            </a:r>
            <a:r>
              <a:rPr lang="ru-RU" b="1" dirty="0">
                <a:solidFill>
                  <a:srgbClr val="00B050"/>
                </a:solidFill>
                <a:latin typeface="Georgia" panose="02040502050405020303" pitchFamily="18" charset="0"/>
              </a:rPr>
              <a:t>Михалков С. Любимые стихи. 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</a:rPr>
              <a:t>– М.: АСТ, 2015. </a:t>
            </a:r>
          </a:p>
          <a:p>
            <a:endParaRPr lang="ru-RU" b="1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0244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300" b="1" dirty="0" smtClean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10</a:t>
            </a:r>
            <a:r>
              <a:rPr lang="ru-RU" sz="3300" b="1" dirty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. </a:t>
            </a:r>
            <a:r>
              <a:rPr lang="ru-RU" sz="3300" b="1" dirty="0">
                <a:solidFill>
                  <a:srgbClr val="00B05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Носов Н. Мишкина каша. </a:t>
            </a:r>
            <a:r>
              <a:rPr lang="ru-RU" sz="3300" b="1" dirty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Повести и рассказы. – М.: </a:t>
            </a:r>
            <a:r>
              <a:rPr lang="ru-RU" sz="3300" b="1" dirty="0" err="1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Эксмо</a:t>
            </a:r>
            <a:r>
              <a:rPr lang="ru-RU" sz="3300" b="1" dirty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, 2005. </a:t>
            </a:r>
            <a:br>
              <a:rPr lang="ru-RU" sz="3300" b="1" dirty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</a:br>
            <a:r>
              <a:rPr lang="ru-RU" sz="3300" b="1" dirty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11. </a:t>
            </a:r>
            <a:r>
              <a:rPr lang="ru-RU" sz="3300" b="1" dirty="0">
                <a:solidFill>
                  <a:srgbClr val="00B05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Пушкин А.С. Сказки. </a:t>
            </a:r>
            <a:r>
              <a:rPr lang="ru-RU" sz="3300" b="1" dirty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– М.: </a:t>
            </a:r>
            <a:r>
              <a:rPr lang="ru-RU" sz="3300" b="1" dirty="0" err="1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Эксмо</a:t>
            </a:r>
            <a:r>
              <a:rPr lang="ru-RU" sz="3300" b="1" dirty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, 2006. </a:t>
            </a:r>
            <a:r>
              <a:rPr lang="ru-RU" sz="3300" b="1" dirty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</a:rPr>
              <a:t/>
            </a:r>
            <a:br>
              <a:rPr lang="ru-RU" sz="3300" b="1" dirty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</a:rPr>
            </a:br>
            <a:endParaRPr lang="ru-RU" sz="3300" b="1" dirty="0">
              <a:solidFill>
                <a:schemeClr val="accent5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" y="1514007"/>
            <a:ext cx="12192000" cy="534399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ru-RU" sz="3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500" b="1" u="sng" dirty="0" smtClean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12</a:t>
            </a:r>
            <a:r>
              <a:rPr lang="ru-RU" sz="3500" b="1" u="sng" dirty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. </a:t>
            </a:r>
            <a:r>
              <a:rPr lang="ru-RU" sz="3500" b="1" u="sng" dirty="0">
                <a:solidFill>
                  <a:srgbClr val="00B05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Рассказы о русских святых. </a:t>
            </a:r>
            <a:r>
              <a:rPr lang="ru-RU" sz="3500" b="1" u="sng" dirty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Пересказ А.Н. </a:t>
            </a:r>
            <a:r>
              <a:rPr lang="ru-RU" sz="3500" b="1" u="sng" dirty="0" err="1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Бахметевой</a:t>
            </a:r>
            <a:r>
              <a:rPr lang="ru-RU" sz="3500" b="1" u="sng" dirty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. – М.: Дрофа-Плюс, 2005. </a:t>
            </a:r>
          </a:p>
          <a:p>
            <a:r>
              <a:rPr lang="ru-RU" sz="3500" b="1" dirty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13. </a:t>
            </a:r>
            <a:r>
              <a:rPr lang="ru-RU" sz="3500" b="1" dirty="0">
                <a:solidFill>
                  <a:srgbClr val="00B05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Русские поэты – детям. </a:t>
            </a:r>
            <a:r>
              <a:rPr lang="ru-RU" sz="3500" b="1" dirty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– М.: Дрофа-Плюс, 2005. </a:t>
            </a:r>
          </a:p>
          <a:p>
            <a:r>
              <a:rPr lang="ru-RU" sz="3500" b="1" dirty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14. </a:t>
            </a:r>
            <a:r>
              <a:rPr lang="ru-RU" sz="3500" b="1" dirty="0">
                <a:solidFill>
                  <a:srgbClr val="00B05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Стихи и рассказы о дружбе </a:t>
            </a:r>
            <a:r>
              <a:rPr lang="ru-RU" sz="3500" b="1" dirty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/ С. Михалков, А. </a:t>
            </a:r>
            <a:r>
              <a:rPr lang="ru-RU" sz="3500" b="1" dirty="0" err="1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Барто</a:t>
            </a:r>
            <a:r>
              <a:rPr lang="ru-RU" sz="3500" b="1" dirty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, </a:t>
            </a:r>
            <a:r>
              <a:rPr lang="ru-RU" sz="3500" b="1" dirty="0" smtClean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                          Э</a:t>
            </a:r>
            <a:r>
              <a:rPr lang="ru-RU" sz="3500" b="1" dirty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. Успенский и др. – М.: АСТ, 2015.</a:t>
            </a:r>
          </a:p>
          <a:p>
            <a:r>
              <a:rPr lang="ru-RU" sz="3500" b="1" dirty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15. </a:t>
            </a:r>
            <a:r>
              <a:rPr lang="ru-RU" sz="3500" b="1" dirty="0">
                <a:solidFill>
                  <a:srgbClr val="00B05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100 загадок – 100 отгадок </a:t>
            </a:r>
            <a:r>
              <a:rPr lang="ru-RU" sz="3500" b="1" dirty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/ С. Маршак, К. Чуковский. – М.: АСТ, 2015. </a:t>
            </a:r>
          </a:p>
          <a:p>
            <a:r>
              <a:rPr lang="ru-RU" sz="3500" b="1" dirty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 16. </a:t>
            </a:r>
            <a:r>
              <a:rPr lang="ru-RU" sz="3500" b="1" dirty="0">
                <a:solidFill>
                  <a:srgbClr val="00B05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Усачёв А. Правила дорожного движения для будущих водителей и их  родителей.</a:t>
            </a:r>
            <a:r>
              <a:rPr lang="ru-RU" sz="3500" b="1" dirty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 – М.: Самовар, 2014. </a:t>
            </a:r>
          </a:p>
          <a:p>
            <a:r>
              <a:rPr lang="ru-RU" sz="3500" b="1" dirty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17. </a:t>
            </a:r>
            <a:r>
              <a:rPr lang="ru-RU" sz="3500" b="1" dirty="0">
                <a:solidFill>
                  <a:srgbClr val="00B05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Успенский Э. Сказочные повести и стихи. </a:t>
            </a:r>
            <a:r>
              <a:rPr lang="ru-RU" sz="3500" b="1" dirty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– М.: Астрель, 2004. </a:t>
            </a:r>
          </a:p>
          <a:p>
            <a:r>
              <a:rPr lang="ru-RU" sz="3500" b="1" dirty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18. </a:t>
            </a:r>
            <a:r>
              <a:rPr lang="ru-RU" sz="3500" b="1" dirty="0">
                <a:solidFill>
                  <a:srgbClr val="00B05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Юдин Г.Н. Спасённая душа: </a:t>
            </a:r>
            <a:r>
              <a:rPr lang="ru-RU" sz="3500" b="1" dirty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Рассказы, сказки, притчи. – М.: Дрофа, 2001. </a:t>
            </a:r>
          </a:p>
          <a:p>
            <a:pPr marL="0" indent="0">
              <a:buNone/>
            </a:pPr>
            <a:endParaRPr lang="ru-RU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72284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0"/>
            <a:ext cx="5666281" cy="6858000"/>
          </a:xfrm>
        </p:spPr>
        <p:txBody>
          <a:bodyPr>
            <a:noAutofit/>
          </a:bodyPr>
          <a:lstStyle/>
          <a:p>
            <a:pPr algn="ctr"/>
            <a:r>
              <a:rPr lang="ru-RU" sz="48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48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 я хочу привести слова великого </a:t>
            </a:r>
            <a:r>
              <a:rPr lang="ru-RU" sz="48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библиотековеда</a:t>
            </a:r>
            <a:r>
              <a:rPr lang="ru-RU" sz="48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Николая Александровича Рубакина</a:t>
            </a:r>
            <a:r>
              <a:rPr lang="ru-RU" sz="4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4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8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41428" y="1101777"/>
            <a:ext cx="6750572" cy="4654446"/>
          </a:xfrm>
        </p:spPr>
      </p:pic>
    </p:spTree>
    <p:extLst>
      <p:ext uri="{BB962C8B-B14F-4D97-AF65-F5344CB8AC3E}">
        <p14:creationId xmlns:p14="http://schemas.microsoft.com/office/powerpoint/2010/main" val="8443095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4676931"/>
          </a:xfrm>
        </p:spPr>
        <p:txBody>
          <a:bodyPr>
            <a:normAutofit/>
          </a:bodyPr>
          <a:lstStyle/>
          <a:p>
            <a:pPr algn="ctr"/>
            <a:r>
              <a:rPr lang="ru-RU" sz="7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 !</a:t>
            </a:r>
            <a:endParaRPr lang="ru-RU" sz="7200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825624"/>
            <a:ext cx="12192000" cy="5032375"/>
          </a:xfrm>
        </p:spPr>
        <p:txBody>
          <a:bodyPr>
            <a:normAutofit/>
          </a:bodyPr>
          <a:lstStyle/>
          <a:p>
            <a:endParaRPr lang="ru-RU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ru-RU" sz="36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Виртуальная выставка подготовлена: </a:t>
            </a:r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Садыковой </a:t>
            </a:r>
            <a:r>
              <a:rPr lang="ru-RU" sz="36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Надеждой Николаевной, библиотекарем МЛШ.</a:t>
            </a:r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502357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1" y="0"/>
            <a:ext cx="12191999" cy="1146875"/>
          </a:xfrm>
        </p:spPr>
        <p:txBody>
          <a:bodyPr/>
          <a:lstStyle/>
          <a:p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«ЧИТАЕМ ВМЕСТЕ С МАМОЙ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48774" y="1689315"/>
            <a:ext cx="2943225" cy="4602996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Читаю я! Читаем мы!</a:t>
            </a:r>
            <a:endParaRPr lang="ru-RU" sz="2800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Читаем с увлечением!</a:t>
            </a:r>
            <a:endParaRPr lang="ru-RU" sz="2800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Читают все в моей   семье!</a:t>
            </a:r>
            <a:endParaRPr lang="ru-RU" sz="2800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Читают все в моей стране!</a:t>
            </a:r>
            <a:endParaRPr lang="ru-RU" sz="2800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 здравствует мир чтения!</a:t>
            </a:r>
            <a:endParaRPr lang="ru-RU" sz="2800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28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Т</a:t>
            </a:r>
            <a:r>
              <a:rPr lang="ru-RU" sz="28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Бокова.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800" b="1" dirty="0"/>
              <a:t>                                                          </a:t>
            </a:r>
            <a:endParaRPr lang="ru-RU" sz="2800" dirty="0"/>
          </a:p>
          <a:p>
            <a:endParaRPr lang="ru-RU" sz="2800" dirty="0"/>
          </a:p>
        </p:txBody>
      </p:sp>
      <p:pic>
        <p:nvPicPr>
          <p:cNvPr id="4" name="Рисунок 3" descr="http://rusla.ru/rsba/news/3%20место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252538"/>
            <a:ext cx="9248776" cy="560546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895776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0"/>
            <a:ext cx="5903494" cy="6858000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ЧИТАЮЩАЯ </a:t>
            </a:r>
            <a:r>
              <a:rPr lang="ru-RU" sz="28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МАМА</a:t>
            </a:r>
            <a:br>
              <a:rPr lang="ru-RU" sz="28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Всё начинается с семьи.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Когда-то в детстве раннем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Мне дверь открыла в книжный мир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Читающая мама.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Стихи с утра. В обед – рассказ,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на ночь – чудо-сказка. 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наполнялся каждый раз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Наш дом теплом и лаской. 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 на коленках у неё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Сидеть могла часами. 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это чтение вдвоём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Признательна я маме.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Она дарила мне любовь, 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Прижав меня руками...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 вслушиваюсь вновь и вновь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любимый голос мамы.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903495" y="0"/>
            <a:ext cx="6288505" cy="685800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ru-RU" sz="51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 помню тот волшебный звук,</a:t>
            </a:r>
            <a:endParaRPr lang="ru-RU" sz="5100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51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Исполненный покоя,</a:t>
            </a:r>
            <a:endParaRPr lang="ru-RU" sz="5100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51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в хороводе чёрных букв</a:t>
            </a:r>
            <a:endParaRPr lang="ru-RU" sz="5100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51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Рождался мир героев.</a:t>
            </a:r>
            <a:endParaRPr lang="ru-RU" sz="5100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51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 наши души тормошил</a:t>
            </a:r>
            <a:endParaRPr lang="ru-RU" sz="5100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51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Сюжетами историй,</a:t>
            </a:r>
            <a:endParaRPr lang="ru-RU" sz="5100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51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мы смеялись от души</a:t>
            </a:r>
            <a:endParaRPr lang="ru-RU" sz="5100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51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плакали от горя...</a:t>
            </a:r>
            <a:endParaRPr lang="ru-RU" sz="5100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51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было ясно: хочешь стать</a:t>
            </a:r>
            <a:endParaRPr lang="ru-RU" sz="5100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51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Успешной и великой – </a:t>
            </a:r>
            <a:endParaRPr lang="ru-RU" sz="5100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51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«Читать» должно быть, как «дышать»,</a:t>
            </a:r>
            <a:endParaRPr lang="ru-RU" sz="5100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51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Ведь жизнь пуста без книги.</a:t>
            </a:r>
            <a:endParaRPr lang="ru-RU" sz="5100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51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эта память детских лет</a:t>
            </a:r>
            <a:endParaRPr lang="ru-RU" sz="5100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51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 мне </a:t>
            </a:r>
            <a:r>
              <a:rPr lang="ru-RU" sz="51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живёт </a:t>
            </a:r>
            <a:r>
              <a:rPr lang="ru-RU" sz="51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упрямо,</a:t>
            </a:r>
            <a:endParaRPr lang="ru-RU" sz="5100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51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Ведь мой читательский билет</a:t>
            </a:r>
            <a:endParaRPr lang="ru-RU" sz="5100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51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Мне выписала мама.</a:t>
            </a:r>
            <a:endParaRPr lang="ru-RU" sz="5100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51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Т. Бокова</a:t>
            </a:r>
            <a:endParaRPr lang="ru-RU" sz="5100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41505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Правовым основанием поддерживающего детское чтение через деятельность семьи, является: </a:t>
            </a:r>
            <a:endParaRPr lang="ru-RU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690688"/>
            <a:ext cx="12192000" cy="516731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36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Указ </a:t>
            </a:r>
            <a:r>
              <a:rPr lang="ru-RU" sz="36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Президента Российской Федерации В</a:t>
            </a:r>
            <a:r>
              <a:rPr lang="ru-RU" sz="36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В</a:t>
            </a:r>
            <a:r>
              <a:rPr lang="ru-RU" sz="36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Путина от 1 июня 2012 года</a:t>
            </a:r>
            <a:r>
              <a:rPr lang="ru-RU" sz="36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761 </a:t>
            </a:r>
            <a:r>
              <a:rPr lang="ru-RU" sz="36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 национальной стратегии действия в интересах детей РФ до 2017 года</a:t>
            </a:r>
            <a:r>
              <a:rPr lang="ru-RU" sz="36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 а также государственные программы РФ </a:t>
            </a:r>
            <a:r>
              <a:rPr lang="ru-RU" sz="36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«Развитие образования на 2013–2020 годы».   </a:t>
            </a:r>
            <a:r>
              <a:rPr lang="ru-RU" sz="36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>
              <a:buNone/>
            </a:pPr>
            <a:r>
              <a:rPr lang="ru-RU" sz="36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</a:t>
            </a:r>
            <a:r>
              <a:rPr lang="ru-RU" sz="36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</a:t>
            </a:r>
            <a:r>
              <a:rPr lang="ru-RU" sz="36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36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6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 </a:t>
            </a:r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Президента </a:t>
            </a:r>
            <a:r>
              <a:rPr lang="ru-RU" sz="36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36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оссийской</a:t>
            </a:r>
            <a:r>
              <a:rPr lang="ru-RU" sz="36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</a:t>
            </a:r>
            <a:r>
              <a:rPr lang="ru-RU" sz="36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едерации</a:t>
            </a:r>
            <a:r>
              <a:rPr lang="ru-RU" sz="36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В</a:t>
            </a:r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Путина </a:t>
            </a:r>
            <a:r>
              <a:rPr lang="ru-RU" sz="36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29 мая 2017 г. N </a:t>
            </a:r>
            <a:r>
              <a:rPr lang="ru-RU" sz="36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240 "Об </a:t>
            </a:r>
            <a:r>
              <a:rPr lang="ru-RU" sz="36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объявлении в Российской Федерации Десятилетия детства".</a:t>
            </a:r>
            <a:r>
              <a:rPr lang="ru-RU" sz="36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Объявить </a:t>
            </a:r>
            <a:r>
              <a:rPr lang="ru-RU" sz="36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2018-2027 годы </a:t>
            </a:r>
            <a:r>
              <a:rPr lang="ru-RU" sz="36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 </a:t>
            </a:r>
            <a:r>
              <a:rPr lang="ru-RU" sz="36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“Десятилетием детства”.</a:t>
            </a:r>
            <a:endParaRPr lang="ru-RU" sz="360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600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89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6446782" cy="6858000"/>
          </a:xfrm>
        </p:spPr>
        <p:txBody>
          <a:bodyPr>
            <a:normAutofit fontScale="90000"/>
          </a:bodyPr>
          <a:lstStyle/>
          <a:p>
            <a:r>
              <a:rPr lang="ru-RU" sz="3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 истории материнского чтения:</a:t>
            </a:r>
            <a:r>
              <a:rPr lang="ru-RU" sz="3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3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33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Никто и ничто не может иметь такого благотворного влияния на первоначальное образование юноши, как </a:t>
            </a:r>
            <a:r>
              <a:rPr lang="ru-RU" sz="33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просвещённая </a:t>
            </a:r>
            <a:r>
              <a:rPr lang="ru-RU" sz="33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мать</a:t>
            </a:r>
            <a:r>
              <a:rPr lang="ru-RU" sz="33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 </a:t>
            </a:r>
            <a:r>
              <a:rPr lang="ru-RU" sz="3300" b="1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3300" b="1" i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Отчёт </a:t>
            </a:r>
            <a:r>
              <a:rPr lang="ru-RU" sz="3300" b="1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 народного просвещения за 1859 г.). </a:t>
            </a:r>
            <a:r>
              <a:rPr lang="ru-RU" sz="3300" b="1" i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</a:t>
            </a:r>
            <a:r>
              <a:rPr lang="ru-RU" sz="33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Традиция </a:t>
            </a:r>
            <a:r>
              <a:rPr lang="ru-RU" sz="33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материнского чтения сложилась в России </a:t>
            </a:r>
            <a:r>
              <a:rPr lang="ru-RU" sz="33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XVIII веке</a:t>
            </a:r>
            <a:r>
              <a:rPr lang="ru-RU" sz="33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но </a:t>
            </a:r>
            <a:r>
              <a:rPr lang="ru-RU" sz="33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её </a:t>
            </a:r>
            <a:r>
              <a:rPr lang="ru-RU" sz="33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корни уходят в Древнюю Русь, когда была заложена одна из ведущих черт менталитета русского народа: </a:t>
            </a:r>
            <a:r>
              <a:rPr lang="ru-RU" sz="3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признание матери истоком культуры </a:t>
            </a:r>
            <a:r>
              <a:rPr lang="ru-RU" sz="33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ребёнка</a:t>
            </a:r>
            <a:r>
              <a:rPr lang="ru-RU" sz="3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46783" y="0"/>
            <a:ext cx="5745217" cy="6858000"/>
          </a:xfrm>
        </p:spPr>
      </p:pic>
    </p:spTree>
    <p:extLst>
      <p:ext uri="{BB962C8B-B14F-4D97-AF65-F5344CB8AC3E}">
        <p14:creationId xmlns:p14="http://schemas.microsoft.com/office/powerpoint/2010/main" val="10044295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79447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6000" b="1" i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России отношение к книге</a:t>
            </a:r>
            <a:endParaRPr lang="ru-RU" sz="6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674557"/>
            <a:ext cx="7420132" cy="618344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ru-RU" sz="104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0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течение долгого времени было знаковым понятием. </a:t>
            </a:r>
            <a:r>
              <a:rPr lang="ru-RU" sz="10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XIX веке </a:t>
            </a:r>
            <a:r>
              <a:rPr lang="ru-RU" sz="10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было принято </a:t>
            </a:r>
            <a:r>
              <a:rPr lang="ru-RU" sz="10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читать вслух.</a:t>
            </a:r>
            <a:r>
              <a:rPr lang="ru-RU" sz="10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Авторы читали в салонах и литературных кружках только что написанные произведения, взрослые грамотные люди читали по вечерам, собравшимся вокруг домочадцам романы с продолжением, возлюбленные наедине читали друг другу стихи или что-то романтическое. Родители, гувернантки, школьные педагоги </a:t>
            </a:r>
            <a:r>
              <a:rPr lang="ru-RU" sz="10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читали вслух детям. </a:t>
            </a:r>
            <a:r>
              <a:rPr lang="ru-RU" sz="10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Россия переживает ответственный момент. Настало время, когда обществом всё более осознаётся необходимость защиты и поддержки </a:t>
            </a:r>
            <a:r>
              <a:rPr lang="ru-RU" sz="10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детского чтения на государственном уровне. </a:t>
            </a:r>
            <a:endParaRPr lang="ru-RU" sz="10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04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Мировой </a:t>
            </a:r>
            <a:r>
              <a:rPr lang="ru-RU" sz="10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опыт неопровержимо свидетельствует, что </a:t>
            </a:r>
            <a:r>
              <a:rPr lang="ru-RU" sz="10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наибольшие успехи достигаются в тех странах, </a:t>
            </a:r>
            <a:r>
              <a:rPr lang="ru-RU" sz="10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где проводится государственная политика в области чтения и где акцент в этой политике сделан </a:t>
            </a:r>
            <a:r>
              <a:rPr lang="ru-RU" sz="10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чтение детей и юношества.</a:t>
            </a:r>
            <a:r>
              <a:rPr lang="ru-RU" sz="10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04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20131" y="914400"/>
            <a:ext cx="4771870" cy="594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0896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0"/>
            <a:ext cx="5936104" cy="6858000"/>
          </a:xfrm>
        </p:spPr>
        <p:txBody>
          <a:bodyPr>
            <a:noAutofit/>
          </a:bodyPr>
          <a:lstStyle/>
          <a:p>
            <a:r>
              <a:rPr lang="ru-RU" sz="29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Материнское чтение</a:t>
            </a:r>
            <a:r>
              <a:rPr lang="ru-RU" sz="29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относится к числу социально-культурных традиций России и к норме культуры воспитания в семье</a:t>
            </a:r>
            <a:r>
              <a:rPr lang="ru-RU" sz="29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9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Возрождение традиций </a:t>
            </a:r>
            <a:r>
              <a:rPr lang="ru-RU" sz="29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материнского и семейного чтения </a:t>
            </a:r>
            <a:r>
              <a:rPr lang="ru-RU" sz="29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это ответ на социальные вызовы нашего времени, к числу которых относится утрата детьми в век Интернета мотивации к чтению книг, увеличение рисков в детской среде (интернет-зависимость, действия противоправной направленности, агрессия, наркомания и др.). </a:t>
            </a:r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71016" y="1008089"/>
            <a:ext cx="6120984" cy="4841822"/>
          </a:xfrm>
        </p:spPr>
      </p:pic>
    </p:spTree>
    <p:extLst>
      <p:ext uri="{BB962C8B-B14F-4D97-AF65-F5344CB8AC3E}">
        <p14:creationId xmlns:p14="http://schemas.microsoft.com/office/powerpoint/2010/main" val="27148548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0"/>
            <a:ext cx="5651291" cy="6858000"/>
          </a:xfrm>
        </p:spPr>
        <p:txBody>
          <a:bodyPr>
            <a:noAutofit/>
          </a:bodyPr>
          <a:lstStyle/>
          <a:p>
            <a:r>
              <a:rPr lang="ru-RU" sz="26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6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6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Книга </a:t>
            </a:r>
            <a:r>
              <a:rPr lang="ru-RU" sz="26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руках мамы</a:t>
            </a:r>
            <a:r>
              <a:rPr lang="ru-RU" sz="2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главная воспитательная сила, с которой ничто не сравнится. То, что открылось ребёнку со страниц книги, прочитанной ему мамой в раннем детстве, становится частью его, навечно ассоциируется с теплотой материнского голоса. Поэтому лучший способ наладить отношения с детьми, вырастить из них людей с чутким сердцем и отзывчивой душой – стать для них </a:t>
            </a:r>
            <a:r>
              <a:rPr lang="ru-RU" sz="26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читающей мамой.</a:t>
            </a:r>
            <a:r>
              <a:rPr lang="ru-RU" sz="2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того чтобы ребёнок читал, надо, чтобы рядом с ним был читающий родитель, а ещё лучше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читающий вместе с ребёнком родитель.</a:t>
            </a:r>
            <a:r>
              <a:rPr lang="ru-RU" sz="2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6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6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Будут </a:t>
            </a:r>
            <a:r>
              <a:rPr lang="ru-RU" sz="26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читать мамы – будут читать и </a:t>
            </a:r>
            <a:r>
              <a:rPr lang="ru-RU" sz="26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дети</a:t>
            </a:r>
            <a:r>
              <a:rPr lang="ru-RU" sz="26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br>
              <a:rPr lang="ru-RU" sz="26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6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4" name="Объект 1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51292" y="655820"/>
            <a:ext cx="6540708" cy="5546359"/>
          </a:xfrm>
        </p:spPr>
      </p:pic>
    </p:spTree>
    <p:extLst>
      <p:ext uri="{BB962C8B-B14F-4D97-AF65-F5344CB8AC3E}">
        <p14:creationId xmlns:p14="http://schemas.microsoft.com/office/powerpoint/2010/main" val="13366642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6985415" cy="6857999"/>
          </a:xfrm>
        </p:spPr>
        <p:txBody>
          <a:bodyPr>
            <a:normAutofit fontScale="90000"/>
          </a:bodyPr>
          <a:lstStyle/>
          <a:p>
            <a:r>
              <a:rPr lang="ru-RU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Книги и чтение</a:t>
            </a:r>
            <a:r>
              <a:rPr lang="ru-RU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CBA1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только одно из средств в борьбе за возрождение российской духовности </a:t>
            </a:r>
            <a:r>
              <a:rPr lang="ru-RU" b="1" dirty="0" smtClean="0">
                <a:solidFill>
                  <a:srgbClr val="CBA1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формирование </a:t>
            </a:r>
            <a:r>
              <a:rPr lang="ru-RU" b="1" dirty="0">
                <a:solidFill>
                  <a:srgbClr val="CBA1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нравственного и культурного человека. Но именно они воздействуют на человека и развивают его всесторонне. </a:t>
            </a:r>
            <a:r>
              <a:rPr lang="ru-RU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Детское чтение называют сегодня главным резервом развития человеческого потенциала нации. </a:t>
            </a:r>
          </a:p>
        </p:txBody>
      </p:sp>
      <p:pic>
        <p:nvPicPr>
          <p:cNvPr id="5" name="Picture 5" descr="C:\Users\butina\Documents\книги вашего детства\Носов\342235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23323" y="158482"/>
            <a:ext cx="1870364" cy="2734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 descr="C:\Users\butina\Documents\книги вашего детства\Носов\57b6d63232a5b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331595" y="612101"/>
            <a:ext cx="2541588" cy="254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9" descr="C:\Users\butina\Documents\книги вашего детства\Носов\a715c1a9a505091eda443b71d51632d2.jpe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85415" y="3153689"/>
            <a:ext cx="2187575" cy="29473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1" descr="C:\Users\butina\Documents\книги вашего детства\Носов\d300009b5e2083bebedc527b0b3e19cc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677996" y="3668842"/>
            <a:ext cx="2359106" cy="288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4458495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</TotalTime>
  <Words>751</Words>
  <Application>Microsoft Office PowerPoint</Application>
  <PresentationFormat>Широкоэкранный</PresentationFormat>
  <Paragraphs>68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Georgia</vt:lpstr>
      <vt:lpstr>Times New Roman</vt:lpstr>
      <vt:lpstr>Тема Office</vt:lpstr>
      <vt:lpstr>Презентация PowerPoint</vt:lpstr>
      <vt:lpstr>«ЧИТАЕМ ВМЕСТЕ С МАМОЙ»</vt:lpstr>
      <vt:lpstr>ЧИТАЮЩАЯ МАМА  Всё начинается с семьи. Когда-то в детстве раннем Мне дверь открыла в книжный мир Читающая мама. Стихи с утра. В обед – рассказ, А на ночь – чудо-сказка.  И наполнялся каждый раз Наш дом теплом и лаской.  Я на коленках у неё Сидеть могла часами.  За это чтение вдвоём Признательна я маме. Она дарила мне любовь,  Прижав меня руками... Я вслушиваюсь вновь и вновь В любимый голос мамы. </vt:lpstr>
      <vt:lpstr>Правовым основанием поддерживающего детское чтение через деятельность семьи, является: </vt:lpstr>
      <vt:lpstr>Из истории материнского чтения:  «Никто и ничто не может иметь такого благотворного влияния на первоначальное образование юноши, как просвещённая мать». (Отчёт Министерства народного просвещения за 1859 г.).                      Традиция материнского чтения сложилась в России в XVIII веке, но её корни уходят в Древнюю Русь, когда была заложена одна из ведущих черт менталитета русского народа: признание матери истоком культуры ребёнка. </vt:lpstr>
      <vt:lpstr>Для России отношение к книге</vt:lpstr>
      <vt:lpstr>Материнское чтение относится к числу социально-культурных традиций России и к норме культуры воспитания в семье. Возрождение традиций материнского и семейного чтения – это ответ на социальные вызовы нашего времени, к числу которых относится утрата детьми в век Интернета мотивации к чтению книг, увеличение рисков в детской среде (интернет-зависимость, действия противоправной направленности, агрессия, наркомания и др.). </vt:lpstr>
      <vt:lpstr> Книга в руках мамы – главная воспитательная сила, с которой ничто не сравнится. То, что открылось ребёнку со страниц книги, прочитанной ему мамой в раннем детстве, становится частью его, навечно ассоциируется с теплотой материнского голоса. Поэтому лучший способ наладить отношения с детьми, вырастить из них людей с чутким сердцем и отзывчивой душой – стать для них читающей мамой. Для того чтобы ребёнок читал, надо, чтобы рядом с ним был читающий родитель, а ещё лучше – читающий вместе с ребёнком родитель.  Будут читать мамы – будут читать и дети! </vt:lpstr>
      <vt:lpstr>Книги и чтение – только одно из средств в борьбе за возрождение российской духовности и формирование нравственного и культурного человека. Но именно они воздействуют на человека и развивают его всесторонне. Детское чтение называют сегодня главным резервом развития человеческого потенциала нации. </vt:lpstr>
      <vt:lpstr>Важную роль в развитии семейного чтения играют детские и школьные библиотеки. Здесь ребёнок попадает в особый таинственный мир, в котором оживают герои любимых книг, совершаются самые невероятные события.                    Библиотека – это ступень читательского развития ребёнка: она даёт возможность приобщиться к систематическому чтению, научиться ориентироваться в книжном фонде, пользоваться каталогами и картотеками. </vt:lpstr>
      <vt:lpstr>Список книг для семейного чтения с детьми младшего школьного возраста  </vt:lpstr>
      <vt:lpstr> 10. Носов Н. Мишкина каша. Повести и рассказы. – М.: Эксмо, 2005.  11. Пушкин А.С. Сказки. – М.: Эксмо, 2006.  </vt:lpstr>
      <vt:lpstr>В заключение я хочу привести слова великого библиотековеда Николая Александровича Рубакина: </vt:lpstr>
      <vt:lpstr>Спасибо за внимание 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«ЧИТАЕМ ВМЕСТЕ С МАМОЙ»</dc:title>
  <dc:creator>Client</dc:creator>
  <cp:lastModifiedBy>Елена Викторовна Большакова</cp:lastModifiedBy>
  <cp:revision>42</cp:revision>
  <dcterms:created xsi:type="dcterms:W3CDTF">2018-09-18T06:04:47Z</dcterms:created>
  <dcterms:modified xsi:type="dcterms:W3CDTF">2019-05-29T04:58:09Z</dcterms:modified>
</cp:coreProperties>
</file>