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4" r:id="rId3"/>
  </p:sldMasterIdLst>
  <p:notesMasterIdLst>
    <p:notesMasterId r:id="rId11"/>
  </p:notesMasterIdLst>
  <p:handoutMasterIdLst>
    <p:handoutMasterId r:id="rId12"/>
  </p:handoutMasterIdLst>
  <p:sldIdLst>
    <p:sldId id="299" r:id="rId4"/>
    <p:sldId id="270" r:id="rId5"/>
    <p:sldId id="262" r:id="rId6"/>
    <p:sldId id="289" r:id="rId7"/>
    <p:sldId id="275" r:id="rId8"/>
    <p:sldId id="303" r:id="rId9"/>
    <p:sldId id="304" r:id="rId10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4040"/>
    <a:srgbClr val="E6ECEC"/>
    <a:srgbClr val="1C7DE1"/>
    <a:srgbClr val="F4BD2D"/>
    <a:srgbClr val="F07624"/>
    <a:srgbClr val="1ED4DE"/>
    <a:srgbClr val="E629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87032" autoAdjust="0"/>
  </p:normalViewPr>
  <p:slideViewPr>
    <p:cSldViewPr showGuides="1">
      <p:cViewPr varScale="1">
        <p:scale>
          <a:sx n="115" d="100"/>
          <a:sy n="115" d="100"/>
        </p:scale>
        <p:origin x="308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5850" y="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52B2B-0BBC-4845-BD5C-6186374697E3}" type="datetimeFigureOut">
              <a:rPr lang="ko-KR" altLang="en-US" smtClean="0"/>
              <a:t>2019-01-29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2153E3-D943-4A51-8AD5-41FA50EBC5B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595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A75AB-A1A7-4840-96FD-C8C10BE6A878}" type="datetimeFigureOut">
              <a:rPr lang="ru-RU" smtClean="0"/>
              <a:t>29.01.2019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6D07AB-0567-4272-82CA-53ED9C783CA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6388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Школьная жизнь учеников МЛШ состоит не только из уроков, но и из активной общественной работы: ребята участвуют в экологических акциях, в спортивных соревнованиях и школьных концертах, занимаются обширной волонтерской деятельностью. И если за учебу оценки выставляются в журнал и дневник, то показать участие ученика в жизни школы призван рейтинг комплексной оценки активности учеников во внеучебной деятельности. 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6D07AB-0567-4272-82CA-53ED9C783CA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5384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6D07AB-0567-4272-82CA-53ED9C783CA5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4854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Школьная жизнь учеников МЛШ состоит не только из уроков, но и из активной общественной работы: ребята участвуют в экологических акциях, в спортивных соревнованиях и школьных концертах, занимаются обширной волонтерской деятельностью. И если за учебу оценки выставляются в журнал и дневник, то показать участие ученика в жизни школы призван рейтинг комплексной оценки активности учеников во внеучебной деятельности. 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6D07AB-0567-4272-82CA-53ED9C783CA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9083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/>
          <p:cNvSpPr>
            <a:spLocks noGrp="1"/>
          </p:cNvSpPr>
          <p:nvPr>
            <p:ph type="title" hasCustomPrompt="1"/>
          </p:nvPr>
        </p:nvSpPr>
        <p:spPr>
          <a:xfrm>
            <a:off x="0" y="627534"/>
            <a:ext cx="9144000" cy="533308"/>
          </a:xfrm>
          <a:prstGeom prst="rect">
            <a:avLst/>
          </a:prstGeom>
        </p:spPr>
        <p:txBody>
          <a:bodyPr anchor="ctr"/>
          <a:lstStyle>
            <a:lvl1pPr>
              <a:buFontTx/>
              <a:buNone/>
              <a:defRPr sz="3600" b="1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ko-KR" altLang="en-US" dirty="0"/>
          </a:p>
        </p:txBody>
      </p:sp>
      <p:sp>
        <p:nvSpPr>
          <p:cNvPr id="4" name="Text Placeholder 9">
            <a:extLst>
              <a:ext uri="{FF2B5EF4-FFF2-40B4-BE49-F238E27FC236}">
                <a16:creationId xmlns:a16="http://schemas.microsoft.com/office/drawing/2014/main" id="{B3F0AB86-7940-4230-BC06-4EF20DC497B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203598"/>
            <a:ext cx="9143999" cy="432000"/>
          </a:xfrm>
          <a:prstGeom prst="rect">
            <a:avLst/>
          </a:prstGeom>
        </p:spPr>
        <p:txBody>
          <a:bodyPr lIns="108000" anchor="ctr"/>
          <a:lstStyle>
            <a:lvl1pPr marL="0" indent="0" algn="ctr">
              <a:buNone/>
              <a:defRPr sz="1200" b="1" baseline="0">
                <a:solidFill>
                  <a:schemeClr val="tx1"/>
                </a:solidFill>
                <a:effectLst/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</a:t>
            </a:r>
          </a:p>
          <a:p>
            <a:pPr lvl="0"/>
            <a:r>
              <a:rPr lang="en-US" altLang="ko-KR" dirty="0"/>
              <a:t>OF YOUR PRESENTATION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0461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-1"/>
            <a:ext cx="9144000" cy="27162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202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548178" y="557440"/>
            <a:ext cx="2592000" cy="40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012448" y="557440"/>
            <a:ext cx="2592000" cy="403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3280313" y="557440"/>
            <a:ext cx="2592000" cy="40320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8208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059900" y="1"/>
            <a:ext cx="3024200" cy="25717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572100" y="2571750"/>
            <a:ext cx="1512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3059900" y="2571750"/>
            <a:ext cx="1512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76476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426012" y="540000"/>
            <a:ext cx="1728192" cy="40370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553804" y="540000"/>
            <a:ext cx="1728192" cy="40370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298220" y="540000"/>
            <a:ext cx="1728192" cy="40370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46261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-1"/>
            <a:ext cx="9144000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969120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C7304401-68B8-4E0E-A9DB-540B76DF928B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3563888" y="638650"/>
            <a:ext cx="4320480" cy="4504851"/>
          </a:xfrm>
          <a:custGeom>
            <a:avLst/>
            <a:gdLst>
              <a:gd name="connsiteX0" fmla="*/ 2160240 w 4320480"/>
              <a:gd name="connsiteY0" fmla="*/ 0 h 4504851"/>
              <a:gd name="connsiteX1" fmla="*/ 4320480 w 4320480"/>
              <a:gd name="connsiteY1" fmla="*/ 4504851 h 4504851"/>
              <a:gd name="connsiteX2" fmla="*/ 0 w 4320480"/>
              <a:gd name="connsiteY2" fmla="*/ 4504851 h 4504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20480" h="4504851">
                <a:moveTo>
                  <a:pt x="2160240" y="0"/>
                </a:moveTo>
                <a:lnTo>
                  <a:pt x="4320480" y="4504851"/>
                </a:lnTo>
                <a:lnTo>
                  <a:pt x="0" y="450485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D2ABAD60-FE41-4786-B9AF-4454375D2129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5635630" y="1"/>
            <a:ext cx="3508370" cy="4339267"/>
          </a:xfrm>
          <a:custGeom>
            <a:avLst/>
            <a:gdLst>
              <a:gd name="connsiteX0" fmla="*/ 0 w 3508370"/>
              <a:gd name="connsiteY0" fmla="*/ 0 h 4339267"/>
              <a:gd name="connsiteX1" fmla="*/ 3508370 w 3508370"/>
              <a:gd name="connsiteY1" fmla="*/ 0 h 4339267"/>
              <a:gd name="connsiteX2" fmla="*/ 3504823 w 3508370"/>
              <a:gd name="connsiteY2" fmla="*/ 1594801 h 4339267"/>
              <a:gd name="connsiteX3" fmla="*/ 2097974 w 3508370"/>
              <a:gd name="connsiteY3" fmla="*/ 4339267 h 4339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08370" h="4339267">
                <a:moveTo>
                  <a:pt x="0" y="0"/>
                </a:moveTo>
                <a:lnTo>
                  <a:pt x="3508370" y="0"/>
                </a:lnTo>
                <a:cubicBezTo>
                  <a:pt x="3507188" y="531600"/>
                  <a:pt x="3506005" y="1063201"/>
                  <a:pt x="3504823" y="1594801"/>
                </a:cubicBezTo>
                <a:lnTo>
                  <a:pt x="2097974" y="433926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721802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0" y="0"/>
            <a:ext cx="5076056" cy="514350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57298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452395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3" name="Rounded Rectangle 12"/>
          <p:cNvSpPr/>
          <p:nvPr userDrawn="1"/>
        </p:nvSpPr>
        <p:spPr>
          <a:xfrm>
            <a:off x="354008" y="1131589"/>
            <a:ext cx="2849840" cy="3649171"/>
          </a:xfrm>
          <a:prstGeom prst="roundRect">
            <a:avLst>
              <a:gd name="adj" fmla="val 3968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" name="Rounded Rectangle 15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17" name="Half Frame 16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56042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969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chemeClr val="accent3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mond 10"/>
          <p:cNvSpPr/>
          <p:nvPr userDrawn="1"/>
        </p:nvSpPr>
        <p:spPr>
          <a:xfrm rot="10800000">
            <a:off x="3222000" y="3337155"/>
            <a:ext cx="2700000" cy="1806344"/>
          </a:xfrm>
          <a:custGeom>
            <a:avLst/>
            <a:gdLst/>
            <a:ahLst/>
            <a:cxnLst/>
            <a:rect l="l" t="t" r="r" b="b"/>
            <a:pathLst>
              <a:path w="2700000" h="1806344">
                <a:moveTo>
                  <a:pt x="456344" y="0"/>
                </a:moveTo>
                <a:lnTo>
                  <a:pt x="2243656" y="0"/>
                </a:lnTo>
                <a:lnTo>
                  <a:pt x="2700000" y="456344"/>
                </a:lnTo>
                <a:lnTo>
                  <a:pt x="1350000" y="1806344"/>
                </a:lnTo>
                <a:lnTo>
                  <a:pt x="0" y="45634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" name="Isosceles Triangle 4"/>
          <p:cNvSpPr/>
          <p:nvPr userDrawn="1"/>
        </p:nvSpPr>
        <p:spPr>
          <a:xfrm rot="10800000">
            <a:off x="3746892" y="0"/>
            <a:ext cx="1650216" cy="812260"/>
          </a:xfrm>
          <a:prstGeom prst="triangl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" name="Isosceles Triangle 5"/>
          <p:cNvSpPr/>
          <p:nvPr userDrawn="1"/>
        </p:nvSpPr>
        <p:spPr>
          <a:xfrm rot="10800000">
            <a:off x="4041648" y="99959"/>
            <a:ext cx="1060704" cy="55436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8E48000A-B218-4CCF-8C0E-D9ACDAFA26B8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3312000" y="3430238"/>
            <a:ext cx="2520000" cy="1713262"/>
          </a:xfrm>
          <a:custGeom>
            <a:avLst/>
            <a:gdLst>
              <a:gd name="connsiteX0" fmla="*/ 1260000 w 2520000"/>
              <a:gd name="connsiteY0" fmla="*/ 0 h 1713262"/>
              <a:gd name="connsiteX1" fmla="*/ 2520000 w 2520000"/>
              <a:gd name="connsiteY1" fmla="*/ 1260000 h 1713262"/>
              <a:gd name="connsiteX2" fmla="*/ 2066250 w 2520000"/>
              <a:gd name="connsiteY2" fmla="*/ 1713262 h 1713262"/>
              <a:gd name="connsiteX3" fmla="*/ 439730 w 2520000"/>
              <a:gd name="connsiteY3" fmla="*/ 1706453 h 1713262"/>
              <a:gd name="connsiteX4" fmla="*/ 0 w 2520000"/>
              <a:gd name="connsiteY4" fmla="*/ 1260000 h 171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20000" h="1713262">
                <a:moveTo>
                  <a:pt x="1260000" y="0"/>
                </a:moveTo>
                <a:lnTo>
                  <a:pt x="2520000" y="1260000"/>
                </a:lnTo>
                <a:lnTo>
                  <a:pt x="2066250" y="1713262"/>
                </a:lnTo>
                <a:lnTo>
                  <a:pt x="439730" y="1706453"/>
                </a:lnTo>
                <a:lnTo>
                  <a:pt x="0" y="126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65305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15030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01257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71550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bg>
      <p:bgPr>
        <a:solidFill>
          <a:schemeClr val="accent3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amond 10"/>
          <p:cNvSpPr/>
          <p:nvPr userDrawn="1"/>
        </p:nvSpPr>
        <p:spPr>
          <a:xfrm>
            <a:off x="3203848" y="-2322"/>
            <a:ext cx="2700000" cy="1806344"/>
          </a:xfrm>
          <a:custGeom>
            <a:avLst/>
            <a:gdLst/>
            <a:ahLst/>
            <a:cxnLst/>
            <a:rect l="l" t="t" r="r" b="b"/>
            <a:pathLst>
              <a:path w="2700000" h="1806344">
                <a:moveTo>
                  <a:pt x="456344" y="0"/>
                </a:moveTo>
                <a:lnTo>
                  <a:pt x="2243656" y="0"/>
                </a:lnTo>
                <a:lnTo>
                  <a:pt x="2700000" y="456344"/>
                </a:lnTo>
                <a:lnTo>
                  <a:pt x="1350000" y="1806344"/>
                </a:lnTo>
                <a:lnTo>
                  <a:pt x="0" y="45634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" name="Isosceles Triangle 4"/>
          <p:cNvSpPr/>
          <p:nvPr userDrawn="1"/>
        </p:nvSpPr>
        <p:spPr>
          <a:xfrm>
            <a:off x="3746892" y="4331240"/>
            <a:ext cx="1650216" cy="812260"/>
          </a:xfrm>
          <a:prstGeom prst="triangle">
            <a:avLst/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" name="Isosceles Triangle 5"/>
          <p:cNvSpPr/>
          <p:nvPr userDrawn="1"/>
        </p:nvSpPr>
        <p:spPr>
          <a:xfrm>
            <a:off x="4041648" y="4493810"/>
            <a:ext cx="1060704" cy="554360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" name="그림 개체 틀 7">
            <a:extLst>
              <a:ext uri="{FF2B5EF4-FFF2-40B4-BE49-F238E27FC236}">
                <a16:creationId xmlns:a16="http://schemas.microsoft.com/office/drawing/2014/main" id="{28FC5FB3-D739-474A-9148-1ABF4FC27690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3293848" y="1"/>
            <a:ext cx="2520000" cy="1711155"/>
          </a:xfrm>
          <a:custGeom>
            <a:avLst/>
            <a:gdLst>
              <a:gd name="connsiteX0" fmla="*/ 442968 w 2520000"/>
              <a:gd name="connsiteY0" fmla="*/ 0 h 1711155"/>
              <a:gd name="connsiteX1" fmla="*/ 985757 w 2520000"/>
              <a:gd name="connsiteY1" fmla="*/ 0 h 1711155"/>
              <a:gd name="connsiteX2" fmla="*/ 2080270 w 2520000"/>
              <a:gd name="connsiteY2" fmla="*/ 4702 h 1711155"/>
              <a:gd name="connsiteX3" fmla="*/ 2520000 w 2520000"/>
              <a:gd name="connsiteY3" fmla="*/ 451155 h 1711155"/>
              <a:gd name="connsiteX4" fmla="*/ 1260000 w 2520000"/>
              <a:gd name="connsiteY4" fmla="*/ 1711155 h 1711155"/>
              <a:gd name="connsiteX5" fmla="*/ 0 w 2520000"/>
              <a:gd name="connsiteY5" fmla="*/ 451155 h 1711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20000" h="1711155">
                <a:moveTo>
                  <a:pt x="442968" y="0"/>
                </a:moveTo>
                <a:lnTo>
                  <a:pt x="985757" y="0"/>
                </a:lnTo>
                <a:lnTo>
                  <a:pt x="2080270" y="4702"/>
                </a:lnTo>
                <a:lnTo>
                  <a:pt x="2520000" y="451155"/>
                </a:lnTo>
                <a:lnTo>
                  <a:pt x="1260000" y="1711155"/>
                </a:lnTo>
                <a:lnTo>
                  <a:pt x="0" y="4511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3945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565878" y="1176692"/>
            <a:ext cx="1871760" cy="305124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612855" y="1176061"/>
            <a:ext cx="1871760" cy="30512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4659832" y="1175430"/>
            <a:ext cx="1871760" cy="305124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6706810" y="1174799"/>
            <a:ext cx="1871760" cy="30512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4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825475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6966407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872452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4919429" y="1320085"/>
            <a:ext cx="1352567" cy="13525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04974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:\KBM-정애\014-Fullppt\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754" y="451443"/>
            <a:ext cx="3282039" cy="3272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1363708" y="584771"/>
            <a:ext cx="2991584" cy="20767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143454" y="1295867"/>
            <a:ext cx="3055840" cy="22313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4814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  <p:pic>
        <p:nvPicPr>
          <p:cNvPr id="11" name="Picture 4" descr="D:\KBM-정애\014-Fullppt\PNG이미지\노트북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499742"/>
            <a:ext cx="3600400" cy="1831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753800" y="2764640"/>
            <a:ext cx="1711407" cy="12496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Insert Your Image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00998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32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72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4156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3" r:id="rId2"/>
    <p:sldLayoutId id="2147483657" r:id="rId3"/>
    <p:sldLayoutId id="2147483671" r:id="rId4"/>
    <p:sldLayoutId id="2147483658" r:id="rId5"/>
    <p:sldLayoutId id="2147483659" r:id="rId6"/>
    <p:sldLayoutId id="2147483673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75" r:id="rId15"/>
    <p:sldLayoutId id="2147483674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22709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0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31591"/>
            <a:ext cx="9144000" cy="1008111"/>
          </a:xfrm>
        </p:spPr>
        <p:txBody>
          <a:bodyPr/>
          <a:lstStyle/>
          <a:p>
            <a:r>
              <a:rPr lang="ru-RU" altLang="ko-KR" sz="5400" dirty="0">
                <a:ea typeface="맑은 고딕" pitchFamily="50" charset="-127"/>
              </a:rPr>
              <a:t>РЕЙТИНГОВАЯ СИСТЕМА</a:t>
            </a:r>
            <a:endParaRPr lang="ko-KR" alt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0" y="1923702"/>
            <a:ext cx="9143999" cy="4320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ru-RU" altLang="ko-KR" sz="2000" dirty="0">
                <a:ea typeface="맑은 고딕" pitchFamily="50" charset="-127"/>
              </a:rPr>
              <a:t>ОЦЕНКИ АКТИВНОСТИ УЧЕНИКОВ ВО ВНЕУЧЕБНОЙ ДЕЯТЕЛЬНОСТИ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DA0A1DA9-84C5-4441-AFC2-DF368EC97126}"/>
              </a:ext>
            </a:extLst>
          </p:cNvPr>
          <p:cNvCxnSpPr>
            <a:cxnSpLocks/>
          </p:cNvCxnSpPr>
          <p:nvPr/>
        </p:nvCxnSpPr>
        <p:spPr>
          <a:xfrm>
            <a:off x="2411760" y="1131590"/>
            <a:ext cx="4320480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25CBE2F3-4EEC-4FA3-94F7-9A16D298E888}"/>
              </a:ext>
            </a:extLst>
          </p:cNvPr>
          <p:cNvCxnSpPr>
            <a:cxnSpLocks/>
          </p:cNvCxnSpPr>
          <p:nvPr/>
        </p:nvCxnSpPr>
        <p:spPr>
          <a:xfrm>
            <a:off x="2411760" y="2427734"/>
            <a:ext cx="43204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434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ko-KR" dirty="0">
                <a:solidFill>
                  <a:srgbClr val="404040"/>
                </a:solidFill>
              </a:rPr>
              <a:t>Зачем нам </a:t>
            </a:r>
            <a:r>
              <a:rPr lang="ru-RU" altLang="ko-KR" dirty="0">
                <a:solidFill>
                  <a:schemeClr val="accent5"/>
                </a:solidFill>
              </a:rPr>
              <a:t>рейтинговая система</a:t>
            </a:r>
            <a:r>
              <a:rPr lang="ru-RU" altLang="ko-KR" dirty="0">
                <a:solidFill>
                  <a:srgbClr val="404040"/>
                </a:solidFill>
              </a:rPr>
              <a:t>?</a:t>
            </a:r>
            <a:endParaRPr lang="ko-KR" alt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247435" y="2414619"/>
            <a:ext cx="3149101" cy="2293969"/>
            <a:chOff x="247435" y="2414619"/>
            <a:chExt cx="3149101" cy="2293969"/>
          </a:xfrm>
        </p:grpSpPr>
        <p:sp>
          <p:nvSpPr>
            <p:cNvPr id="13" name="Rectangle 12"/>
            <p:cNvSpPr/>
            <p:nvPr/>
          </p:nvSpPr>
          <p:spPr>
            <a:xfrm rot="2700000" flipH="1">
              <a:off x="1034951" y="1627103"/>
              <a:ext cx="1574070" cy="3149101"/>
            </a:xfrm>
            <a:custGeom>
              <a:avLst/>
              <a:gdLst/>
              <a:ahLst/>
              <a:cxnLst/>
              <a:rect l="l" t="t" r="r" b="b"/>
              <a:pathLst>
                <a:path w="1574070" h="3149101">
                  <a:moveTo>
                    <a:pt x="1396232" y="177838"/>
                  </a:moveTo>
                  <a:cubicBezTo>
                    <a:pt x="1732682" y="514288"/>
                    <a:pt x="1732682" y="1059782"/>
                    <a:pt x="1396232" y="1396232"/>
                  </a:cubicBezTo>
                  <a:cubicBezTo>
                    <a:pt x="1059782" y="1732681"/>
                    <a:pt x="514289" y="1732681"/>
                    <a:pt x="177839" y="1396232"/>
                  </a:cubicBezTo>
                  <a:cubicBezTo>
                    <a:pt x="-158611" y="1059782"/>
                    <a:pt x="-158611" y="514288"/>
                    <a:pt x="177839" y="177838"/>
                  </a:cubicBezTo>
                  <a:cubicBezTo>
                    <a:pt x="514289" y="-158611"/>
                    <a:pt x="1059782" y="-158611"/>
                    <a:pt x="1396232" y="177838"/>
                  </a:cubicBezTo>
                  <a:close/>
                  <a:moveTo>
                    <a:pt x="1574070" y="0"/>
                  </a:moveTo>
                  <a:cubicBezTo>
                    <a:pt x="1139403" y="-434668"/>
                    <a:pt x="434668" y="-434668"/>
                    <a:pt x="0" y="0"/>
                  </a:cubicBezTo>
                  <a:cubicBezTo>
                    <a:pt x="-434668" y="434667"/>
                    <a:pt x="-434668" y="1139403"/>
                    <a:pt x="0" y="1574070"/>
                  </a:cubicBezTo>
                  <a:cubicBezTo>
                    <a:pt x="149565" y="1723636"/>
                    <a:pt x="331107" y="1821737"/>
                    <a:pt x="522925" y="1867116"/>
                  </a:cubicBezTo>
                  <a:lnTo>
                    <a:pt x="522925" y="3149101"/>
                  </a:lnTo>
                  <a:lnTo>
                    <a:pt x="1051145" y="3149101"/>
                  </a:lnTo>
                  <a:lnTo>
                    <a:pt x="1051145" y="1867115"/>
                  </a:lnTo>
                  <a:cubicBezTo>
                    <a:pt x="1242964" y="1821737"/>
                    <a:pt x="1424505" y="1723636"/>
                    <a:pt x="1574070" y="1574070"/>
                  </a:cubicBezTo>
                  <a:cubicBezTo>
                    <a:pt x="2008738" y="1139403"/>
                    <a:pt x="2008738" y="434667"/>
                    <a:pt x="157407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4" name="Round Same Side Corner Rectangle 13"/>
            <p:cNvSpPr/>
            <p:nvPr/>
          </p:nvSpPr>
          <p:spPr>
            <a:xfrm rot="13500000" flipH="1">
              <a:off x="299369" y="4293587"/>
              <a:ext cx="528162" cy="30184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pic>
        <p:nvPicPr>
          <p:cNvPr id="13315" name="Picture 3" descr="D:\KBM-정애\014-Fullppt\PNG이미지\지구본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041" y="2076375"/>
            <a:ext cx="1236428" cy="1238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Oval 17"/>
          <p:cNvSpPr/>
          <p:nvPr/>
        </p:nvSpPr>
        <p:spPr>
          <a:xfrm>
            <a:off x="2991380" y="2832668"/>
            <a:ext cx="656698" cy="656698"/>
          </a:xfrm>
          <a:prstGeom prst="ellipse">
            <a:avLst/>
          </a:prstGeom>
          <a:solidFill>
            <a:schemeClr val="accent3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9" name="Oval 18"/>
          <p:cNvSpPr/>
          <p:nvPr/>
        </p:nvSpPr>
        <p:spPr>
          <a:xfrm>
            <a:off x="2231740" y="1319152"/>
            <a:ext cx="656698" cy="65669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0" name="Oval 19"/>
          <p:cNvSpPr/>
          <p:nvPr/>
        </p:nvSpPr>
        <p:spPr>
          <a:xfrm>
            <a:off x="2231740" y="3363838"/>
            <a:ext cx="656698" cy="656698"/>
          </a:xfrm>
          <a:prstGeom prst="ellipse">
            <a:avLst/>
          </a:prstGeom>
          <a:solidFill>
            <a:schemeClr val="accent4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1" name="Oval 20"/>
          <p:cNvSpPr/>
          <p:nvPr/>
        </p:nvSpPr>
        <p:spPr>
          <a:xfrm>
            <a:off x="2991380" y="1899077"/>
            <a:ext cx="656698" cy="656698"/>
          </a:xfrm>
          <a:prstGeom prst="ellipse">
            <a:avLst/>
          </a:prstGeom>
          <a:solidFill>
            <a:schemeClr val="accent2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3131840" y="1131590"/>
            <a:ext cx="53039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Фиксация и количественная оценка результатов.</a:t>
            </a:r>
            <a:endParaRPr lang="ko-KR" altLang="en-US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059832" y="3766259"/>
            <a:ext cx="4896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Это интересно!</a:t>
            </a:r>
            <a:endParaRPr lang="ko-KR" altLang="en-US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780360" y="1935872"/>
            <a:ext cx="4896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Возможность проявить себя не только в обучении.</a:t>
            </a:r>
            <a:endParaRPr lang="ko-KR" altLang="en-US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780360" y="3003798"/>
            <a:ext cx="48960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Преимущество при поступлении в ВУЗ.</a:t>
            </a:r>
            <a:endParaRPr lang="ko-KR" altLang="en-US" sz="20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324790" y="1493613"/>
            <a:ext cx="470598" cy="30777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084430" y="2073538"/>
            <a:ext cx="470598" cy="30777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084430" y="3007128"/>
            <a:ext cx="470598" cy="30777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03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324790" y="3544565"/>
            <a:ext cx="470598" cy="307777"/>
          </a:xfrm>
          <a:prstGeom prst="rect">
            <a:avLst/>
          </a:prstGeom>
          <a:noFill/>
        </p:spPr>
        <p:txBody>
          <a:bodyPr wrap="square" tIns="0" bIns="0" rtlCol="0" anchor="ctr">
            <a:spAutoFit/>
          </a:bodyPr>
          <a:lstStyle/>
          <a:p>
            <a:r>
              <a:rPr lang="en-US" altLang="ko-KR" sz="2000" b="1" dirty="0">
                <a:solidFill>
                  <a:schemeClr val="bg1"/>
                </a:solidFill>
                <a:cs typeface="Arial" pitchFamily="34" charset="0"/>
              </a:rPr>
              <a:t>04</a:t>
            </a:r>
          </a:p>
        </p:txBody>
      </p: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BBE83FD4-DCE9-41DD-A128-EBBCE52FC269}"/>
              </a:ext>
            </a:extLst>
          </p:cNvPr>
          <p:cNvCxnSpPr>
            <a:cxnSpLocks/>
          </p:cNvCxnSpPr>
          <p:nvPr/>
        </p:nvCxnSpPr>
        <p:spPr>
          <a:xfrm>
            <a:off x="2375580" y="889040"/>
            <a:ext cx="43204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3411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187624" y="1836006"/>
            <a:ext cx="6881778" cy="1552788"/>
            <a:chOff x="1761977" y="1168566"/>
            <a:chExt cx="6881778" cy="1552788"/>
          </a:xfrm>
        </p:grpSpPr>
        <p:sp>
          <p:nvSpPr>
            <p:cNvPr id="9" name="Chevron 8"/>
            <p:cNvSpPr/>
            <p:nvPr/>
          </p:nvSpPr>
          <p:spPr>
            <a:xfrm>
              <a:off x="1761977" y="1558628"/>
              <a:ext cx="1428225" cy="772664"/>
            </a:xfrm>
            <a:prstGeom prst="chevron">
              <a:avLst>
                <a:gd name="adj" fmla="val 44855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Chevron 9"/>
            <p:cNvSpPr/>
            <p:nvPr/>
          </p:nvSpPr>
          <p:spPr>
            <a:xfrm>
              <a:off x="2982561" y="1558628"/>
              <a:ext cx="1428225" cy="772664"/>
            </a:xfrm>
            <a:prstGeom prst="chevron">
              <a:avLst>
                <a:gd name="adj" fmla="val 44855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Chevron 10"/>
            <p:cNvSpPr/>
            <p:nvPr/>
          </p:nvSpPr>
          <p:spPr>
            <a:xfrm>
              <a:off x="4203145" y="1558628"/>
              <a:ext cx="1428225" cy="772664"/>
            </a:xfrm>
            <a:prstGeom prst="chevron">
              <a:avLst>
                <a:gd name="adj" fmla="val 44855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Chevron 11"/>
            <p:cNvSpPr/>
            <p:nvPr/>
          </p:nvSpPr>
          <p:spPr>
            <a:xfrm>
              <a:off x="5423729" y="1558628"/>
              <a:ext cx="1428225" cy="772664"/>
            </a:xfrm>
            <a:prstGeom prst="chevron">
              <a:avLst>
                <a:gd name="adj" fmla="val 44855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Up Arrow 7"/>
            <p:cNvSpPr/>
            <p:nvPr/>
          </p:nvSpPr>
          <p:spPr>
            <a:xfrm rot="5400000">
              <a:off x="6859530" y="937129"/>
              <a:ext cx="1552788" cy="2015662"/>
            </a:xfrm>
            <a:custGeom>
              <a:avLst/>
              <a:gdLst/>
              <a:ahLst/>
              <a:cxnLst/>
              <a:rect l="l" t="t" r="r" b="b"/>
              <a:pathLst>
                <a:path w="1552788" h="2015662">
                  <a:moveTo>
                    <a:pt x="0" y="736643"/>
                  </a:moveTo>
                  <a:lnTo>
                    <a:pt x="776394" y="0"/>
                  </a:lnTo>
                  <a:lnTo>
                    <a:pt x="1552788" y="736643"/>
                  </a:lnTo>
                  <a:lnTo>
                    <a:pt x="1164591" y="736643"/>
                  </a:lnTo>
                  <a:lnTo>
                    <a:pt x="1164591" y="2015662"/>
                  </a:lnTo>
                  <a:lnTo>
                    <a:pt x="1162556" y="2015662"/>
                  </a:lnTo>
                  <a:lnTo>
                    <a:pt x="776394" y="1669237"/>
                  </a:lnTo>
                  <a:lnTo>
                    <a:pt x="390233" y="2015662"/>
                  </a:lnTo>
                  <a:lnTo>
                    <a:pt x="388197" y="2015662"/>
                  </a:lnTo>
                  <a:lnTo>
                    <a:pt x="388197" y="73664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cxnSp>
        <p:nvCxnSpPr>
          <p:cNvPr id="35" name="Straight Connector 34"/>
          <p:cNvCxnSpPr/>
          <p:nvPr/>
        </p:nvCxnSpPr>
        <p:spPr>
          <a:xfrm>
            <a:off x="1670457" y="3146595"/>
            <a:ext cx="0" cy="322350"/>
          </a:xfrm>
          <a:prstGeom prst="line">
            <a:avLst/>
          </a:prstGeom>
          <a:ln w="3810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987824" y="1779662"/>
            <a:ext cx="0" cy="32235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147309" y="3146595"/>
            <a:ext cx="0" cy="322350"/>
          </a:xfrm>
          <a:prstGeom prst="line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436096" y="1779662"/>
            <a:ext cx="0" cy="32235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704678" y="3146595"/>
            <a:ext cx="0" cy="32235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827584" y="3540953"/>
            <a:ext cx="1687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Мероприятие</a:t>
            </a:r>
            <a:endParaRPr lang="en-US" altLang="ko-KR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711490" y="1069717"/>
            <a:ext cx="2527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Сбор информации об активности учеников</a:t>
            </a:r>
            <a:endParaRPr lang="en-US" altLang="ko-KR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2771800" y="3540953"/>
            <a:ext cx="28083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Подсчет баллов для каждого ученика за это мероприятие</a:t>
            </a:r>
            <a:endParaRPr lang="en-US" altLang="ko-KR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139952" y="1059582"/>
            <a:ext cx="26402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Перенос баллов общий зачет </a:t>
            </a:r>
            <a:endParaRPr lang="en-US" altLang="ko-KR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580112" y="3540953"/>
            <a:ext cx="29989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Обновление и публикация обновленного рейтинга</a:t>
            </a:r>
            <a:endParaRPr lang="en-US" altLang="ko-KR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6" name="Oval 66">
            <a:extLst>
              <a:ext uri="{FF2B5EF4-FFF2-40B4-BE49-F238E27FC236}">
                <a16:creationId xmlns:a16="http://schemas.microsoft.com/office/drawing/2014/main" id="{6872F60A-183A-46A8-818A-764AD4143E4F}"/>
              </a:ext>
            </a:extLst>
          </p:cNvPr>
          <p:cNvSpPr/>
          <p:nvPr/>
        </p:nvSpPr>
        <p:spPr>
          <a:xfrm rot="20700000">
            <a:off x="1690038" y="2408809"/>
            <a:ext cx="462326" cy="396019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47" name="Diamond 5">
            <a:extLst>
              <a:ext uri="{FF2B5EF4-FFF2-40B4-BE49-F238E27FC236}">
                <a16:creationId xmlns:a16="http://schemas.microsoft.com/office/drawing/2014/main" id="{E6602F71-7E17-4626-AD7F-41EFB2721BDA}"/>
              </a:ext>
            </a:extLst>
          </p:cNvPr>
          <p:cNvSpPr/>
          <p:nvPr/>
        </p:nvSpPr>
        <p:spPr>
          <a:xfrm>
            <a:off x="2912264" y="2355726"/>
            <a:ext cx="435600" cy="436888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48" name="Rounded Rectangle 32">
            <a:extLst>
              <a:ext uri="{FF2B5EF4-FFF2-40B4-BE49-F238E27FC236}">
                <a16:creationId xmlns:a16="http://schemas.microsoft.com/office/drawing/2014/main" id="{6E1DBA6C-F72A-4616-85C3-A953BA0AB73F}"/>
              </a:ext>
            </a:extLst>
          </p:cNvPr>
          <p:cNvSpPr/>
          <p:nvPr/>
        </p:nvSpPr>
        <p:spPr>
          <a:xfrm>
            <a:off x="4179942" y="2390794"/>
            <a:ext cx="432048" cy="432048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49" name="Parallelogram 30">
            <a:extLst>
              <a:ext uri="{FF2B5EF4-FFF2-40B4-BE49-F238E27FC236}">
                <a16:creationId xmlns:a16="http://schemas.microsoft.com/office/drawing/2014/main" id="{382C7F9E-9218-4463-8408-BCB0B12FA919}"/>
              </a:ext>
            </a:extLst>
          </p:cNvPr>
          <p:cNvSpPr/>
          <p:nvPr/>
        </p:nvSpPr>
        <p:spPr>
          <a:xfrm flipH="1">
            <a:off x="6660241" y="2354488"/>
            <a:ext cx="504047" cy="505294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0" name="Isosceles Triangle 51">
            <a:extLst>
              <a:ext uri="{FF2B5EF4-FFF2-40B4-BE49-F238E27FC236}">
                <a16:creationId xmlns:a16="http://schemas.microsoft.com/office/drawing/2014/main" id="{D12590DC-8374-4CD3-9A89-A28B9F5DCEFC}"/>
              </a:ext>
            </a:extLst>
          </p:cNvPr>
          <p:cNvSpPr/>
          <p:nvPr/>
        </p:nvSpPr>
        <p:spPr>
          <a:xfrm>
            <a:off x="5366863" y="2426496"/>
            <a:ext cx="492671" cy="361278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1" name="Title 1">
            <a:extLst>
              <a:ext uri="{FF2B5EF4-FFF2-40B4-BE49-F238E27FC236}">
                <a16:creationId xmlns:a16="http://schemas.microsoft.com/office/drawing/2014/main" id="{B027118C-7B14-40A2-B665-568F8613A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84466"/>
          </a:xfrm>
        </p:spPr>
        <p:txBody>
          <a:bodyPr/>
          <a:lstStyle/>
          <a:p>
            <a:r>
              <a:rPr lang="ru-RU" altLang="ko-KR" dirty="0">
                <a:solidFill>
                  <a:srgbClr val="404040"/>
                </a:solidFill>
              </a:rPr>
              <a:t>Как формируется </a:t>
            </a:r>
            <a:r>
              <a:rPr lang="ru-RU" altLang="ko-KR" dirty="0">
                <a:solidFill>
                  <a:srgbClr val="1C7DE1"/>
                </a:solidFill>
              </a:rPr>
              <a:t>рейтинг</a:t>
            </a:r>
            <a:r>
              <a:rPr lang="ru-RU" altLang="ko-KR" dirty="0">
                <a:solidFill>
                  <a:srgbClr val="404040"/>
                </a:solidFill>
              </a:rPr>
              <a:t>?</a:t>
            </a:r>
            <a:endParaRPr lang="ko-KR" altLang="en-US" dirty="0">
              <a:solidFill>
                <a:srgbClr val="404040"/>
              </a:solidFill>
            </a:endParaRPr>
          </a:p>
        </p:txBody>
      </p:sp>
      <p:cxnSp>
        <p:nvCxnSpPr>
          <p:cNvPr id="52" name="Прямая соединительная линия 51">
            <a:extLst>
              <a:ext uri="{FF2B5EF4-FFF2-40B4-BE49-F238E27FC236}">
                <a16:creationId xmlns:a16="http://schemas.microsoft.com/office/drawing/2014/main" id="{F853A2FA-4324-49D5-9F85-73CDE56FE2B7}"/>
              </a:ext>
            </a:extLst>
          </p:cNvPr>
          <p:cNvCxnSpPr>
            <a:cxnSpLocks/>
          </p:cNvCxnSpPr>
          <p:nvPr/>
        </p:nvCxnSpPr>
        <p:spPr>
          <a:xfrm>
            <a:off x="2375580" y="889040"/>
            <a:ext cx="43204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0665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94226DD2-BD94-4CD0-A9DB-787312D02F86}"/>
              </a:ext>
            </a:extLst>
          </p:cNvPr>
          <p:cNvSpPr/>
          <p:nvPr/>
        </p:nvSpPr>
        <p:spPr>
          <a:xfrm>
            <a:off x="6132" y="-46273"/>
            <a:ext cx="9180512" cy="5236046"/>
          </a:xfrm>
          <a:prstGeom prst="rect">
            <a:avLst/>
          </a:prstGeom>
          <a:solidFill>
            <a:srgbClr val="E6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FEDE2F54-2ED3-4CBF-A868-FDBC5ED73F31}"/>
              </a:ext>
            </a:extLst>
          </p:cNvPr>
          <p:cNvSpPr/>
          <p:nvPr/>
        </p:nvSpPr>
        <p:spPr>
          <a:xfrm>
            <a:off x="1691680" y="1059582"/>
            <a:ext cx="5760638" cy="97399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625848" y="2499742"/>
            <a:ext cx="914400" cy="9144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" name="Rectangle 7"/>
          <p:cNvSpPr/>
          <p:nvPr/>
        </p:nvSpPr>
        <p:spPr>
          <a:xfrm>
            <a:off x="2334326" y="2499742"/>
            <a:ext cx="914400" cy="9144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" name="Rectangle 8"/>
          <p:cNvSpPr/>
          <p:nvPr/>
        </p:nvSpPr>
        <p:spPr>
          <a:xfrm>
            <a:off x="4129100" y="2499742"/>
            <a:ext cx="914400" cy="914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" name="Rectangle 9"/>
          <p:cNvSpPr/>
          <p:nvPr/>
        </p:nvSpPr>
        <p:spPr>
          <a:xfrm>
            <a:off x="5950278" y="2499742"/>
            <a:ext cx="914400" cy="91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1" name="Rectangle 10"/>
          <p:cNvSpPr/>
          <p:nvPr/>
        </p:nvSpPr>
        <p:spPr>
          <a:xfrm>
            <a:off x="7679196" y="2499742"/>
            <a:ext cx="914400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51520" y="3476050"/>
            <a:ext cx="1702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Уровень мероприятия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979712" y="3476050"/>
            <a:ext cx="17108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Роль в организации мероприятия 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802714" y="3476050"/>
            <a:ext cx="17108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Качество проделанной работы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652120" y="347605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Особый вклад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380312" y="3509595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Медийная активность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46CA6202-1A16-4B8C-B1FF-2D3E726504D9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ko-KR" dirty="0">
                <a:solidFill>
                  <a:srgbClr val="404040"/>
                </a:solidFill>
              </a:rPr>
              <a:t>Как подсчитывают</a:t>
            </a:r>
            <a:r>
              <a:rPr lang="ru-RU" altLang="ko-KR" dirty="0">
                <a:solidFill>
                  <a:schemeClr val="accent5"/>
                </a:solidFill>
              </a:rPr>
              <a:t> баллы</a:t>
            </a:r>
            <a:r>
              <a:rPr lang="ru-RU" altLang="ko-KR" dirty="0">
                <a:solidFill>
                  <a:srgbClr val="404040"/>
                </a:solidFill>
              </a:rPr>
              <a:t>?</a:t>
            </a:r>
            <a:endParaRPr lang="ko-KR" altLang="en-US" dirty="0">
              <a:solidFill>
                <a:srgbClr val="404040"/>
              </a:solidFill>
            </a:endParaRPr>
          </a:p>
        </p:txBody>
      </p:sp>
      <p:cxnSp>
        <p:nvCxnSpPr>
          <p:cNvPr id="33" name="Прямая соединительная линия 32">
            <a:extLst>
              <a:ext uri="{FF2B5EF4-FFF2-40B4-BE49-F238E27FC236}">
                <a16:creationId xmlns:a16="http://schemas.microsoft.com/office/drawing/2014/main" id="{CCD09DF3-5D9A-4CE7-B596-7F95670F4FDC}"/>
              </a:ext>
            </a:extLst>
          </p:cNvPr>
          <p:cNvCxnSpPr>
            <a:cxnSpLocks/>
          </p:cNvCxnSpPr>
          <p:nvPr/>
        </p:nvCxnSpPr>
        <p:spPr>
          <a:xfrm>
            <a:off x="2375580" y="889040"/>
            <a:ext cx="43204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A00BD4F1-746B-4B73-A682-108CBDDD7FA7}"/>
                  </a:ext>
                </a:extLst>
              </p:cNvPr>
              <p:cNvSpPr/>
              <p:nvPr/>
            </p:nvSpPr>
            <p:spPr>
              <a:xfrm>
                <a:off x="1691680" y="1282021"/>
                <a:ext cx="576063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800" smtClean="0">
                          <a:latin typeface="Cambria Math" panose="02040503050406030204" pitchFamily="18" charset="0"/>
                        </a:rPr>
                        <m:t>Б</m:t>
                      </m:r>
                      <m:r>
                        <a:rPr lang="ru-RU" sz="2800" i="0">
                          <a:latin typeface="Cambria Math" panose="02040503050406030204" pitchFamily="18" charset="0"/>
                        </a:rPr>
                        <m:t>=10× </m:t>
                      </m:r>
                      <m:sSub>
                        <m:sSub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800" i="0"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ru-RU" sz="2800" i="0">
                              <a:latin typeface="Cambria Math" panose="02040503050406030204" pitchFamily="18" charset="0"/>
                            </a:rPr>
                            <m:t>М</m:t>
                          </m:r>
                        </m:sub>
                      </m:sSub>
                      <m:r>
                        <a:rPr lang="ru-RU" sz="2800" i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800" i="0"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ru-RU" sz="2800" i="0">
                              <a:latin typeface="Cambria Math" panose="02040503050406030204" pitchFamily="18" charset="0"/>
                            </a:rPr>
                            <m:t>Р</m:t>
                          </m:r>
                        </m:sub>
                      </m:sSub>
                      <m:r>
                        <a:rPr lang="ru-RU" sz="2800" i="0">
                          <a:latin typeface="Cambria Math" panose="02040503050406030204" pitchFamily="18" charset="0"/>
                        </a:rPr>
                        <m:t>× </m:t>
                      </m:r>
                      <m:sSub>
                        <m:sSub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800" i="0"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ru-RU" sz="2800" i="0">
                              <a:latin typeface="Cambria Math" panose="02040503050406030204" pitchFamily="18" charset="0"/>
                            </a:rPr>
                            <m:t>К</m:t>
                          </m:r>
                        </m:sub>
                      </m:sSub>
                      <m:r>
                        <a:rPr lang="ru-RU" sz="2800" i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800" i="0"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ru-RU" sz="2800" i="0">
                              <a:latin typeface="Cambria Math" panose="02040503050406030204" pitchFamily="18" charset="0"/>
                            </a:rPr>
                            <m:t>О</m:t>
                          </m:r>
                        </m:sub>
                      </m:sSub>
                      <m:r>
                        <a:rPr lang="ru-RU" sz="2800" i="0">
                          <a:latin typeface="Cambria Math" panose="02040503050406030204" pitchFamily="18" charset="0"/>
                        </a:rPr>
                        <m:t>× </m:t>
                      </m:r>
                      <m:sSub>
                        <m:sSubPr>
                          <m:ctrlPr>
                            <a:rPr lang="ru-R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2800" i="0"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ru-RU" sz="2800" i="0">
                              <a:latin typeface="Cambria Math" panose="02040503050406030204" pitchFamily="18" charset="0"/>
                            </a:rPr>
                            <m:t>И</m:t>
                          </m:r>
                        </m:sub>
                      </m:sSub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A00BD4F1-746B-4B73-A682-108CBDDD7FA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1282021"/>
                <a:ext cx="5760639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E80AC0F1-0D02-4A75-968D-0FE7C5CBD484}"/>
                  </a:ext>
                </a:extLst>
              </p:cNvPr>
              <p:cNvSpPr/>
              <p:nvPr/>
            </p:nvSpPr>
            <p:spPr>
              <a:xfrm>
                <a:off x="769864" y="2645499"/>
                <a:ext cx="674128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36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ru-RU" sz="36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М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E80AC0F1-0D02-4A75-968D-0FE7C5CBD4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864" y="2645499"/>
                <a:ext cx="674128" cy="6463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Прямоугольник 33">
                <a:extLst>
                  <a:ext uri="{FF2B5EF4-FFF2-40B4-BE49-F238E27FC236}">
                    <a16:creationId xmlns:a16="http://schemas.microsoft.com/office/drawing/2014/main" id="{41A84BF7-2E52-4795-9858-C367CF28E702}"/>
                  </a:ext>
                </a:extLst>
              </p:cNvPr>
              <p:cNvSpPr/>
              <p:nvPr/>
            </p:nvSpPr>
            <p:spPr>
              <a:xfrm>
                <a:off x="2457712" y="2643758"/>
                <a:ext cx="674128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36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ru-RU" sz="3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Р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4" name="Прямоугольник 33">
                <a:extLst>
                  <a:ext uri="{FF2B5EF4-FFF2-40B4-BE49-F238E27FC236}">
                    <a16:creationId xmlns:a16="http://schemas.microsoft.com/office/drawing/2014/main" id="{41A84BF7-2E52-4795-9858-C367CF28E7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7712" y="2643758"/>
                <a:ext cx="674128" cy="6463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Прямоугольник 34">
                <a:extLst>
                  <a:ext uri="{FF2B5EF4-FFF2-40B4-BE49-F238E27FC236}">
                    <a16:creationId xmlns:a16="http://schemas.microsoft.com/office/drawing/2014/main" id="{D8ACBF65-F441-4155-B2DD-AC1C5844F480}"/>
                  </a:ext>
                </a:extLst>
              </p:cNvPr>
              <p:cNvSpPr/>
              <p:nvPr/>
            </p:nvSpPr>
            <p:spPr>
              <a:xfrm>
                <a:off x="4257912" y="2643758"/>
                <a:ext cx="674128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36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ru-RU" sz="3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К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5" name="Прямоугольник 34">
                <a:extLst>
                  <a:ext uri="{FF2B5EF4-FFF2-40B4-BE49-F238E27FC236}">
                    <a16:creationId xmlns:a16="http://schemas.microsoft.com/office/drawing/2014/main" id="{D8ACBF65-F441-4155-B2DD-AC1C5844F48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7912" y="2643758"/>
                <a:ext cx="674128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Прямоугольник 35">
                <a:extLst>
                  <a:ext uri="{FF2B5EF4-FFF2-40B4-BE49-F238E27FC236}">
                    <a16:creationId xmlns:a16="http://schemas.microsoft.com/office/drawing/2014/main" id="{0991CAC7-DC0D-4AB5-B088-DCB199E086D6}"/>
                  </a:ext>
                </a:extLst>
              </p:cNvPr>
              <p:cNvSpPr/>
              <p:nvPr/>
            </p:nvSpPr>
            <p:spPr>
              <a:xfrm>
                <a:off x="6084516" y="2643758"/>
                <a:ext cx="674128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36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ru-RU" sz="3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О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6" name="Прямоугольник 35">
                <a:extLst>
                  <a:ext uri="{FF2B5EF4-FFF2-40B4-BE49-F238E27FC236}">
                    <a16:creationId xmlns:a16="http://schemas.microsoft.com/office/drawing/2014/main" id="{0991CAC7-DC0D-4AB5-B088-DCB199E086D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516" y="2643758"/>
                <a:ext cx="674128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Прямоугольник 36">
                <a:extLst>
                  <a:ext uri="{FF2B5EF4-FFF2-40B4-BE49-F238E27FC236}">
                    <a16:creationId xmlns:a16="http://schemas.microsoft.com/office/drawing/2014/main" id="{EB3D31BB-CE06-46DC-B67A-C0AF57604D4C}"/>
                  </a:ext>
                </a:extLst>
              </p:cNvPr>
              <p:cNvSpPr/>
              <p:nvPr/>
            </p:nvSpPr>
            <p:spPr>
              <a:xfrm>
                <a:off x="7818860" y="2643758"/>
                <a:ext cx="674128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36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36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ru-RU" sz="3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И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7" name="Прямоугольник 36">
                <a:extLst>
                  <a:ext uri="{FF2B5EF4-FFF2-40B4-BE49-F238E27FC236}">
                    <a16:creationId xmlns:a16="http://schemas.microsoft.com/office/drawing/2014/main" id="{EB3D31BB-CE06-46DC-B67A-C0AF57604D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8860" y="2643758"/>
                <a:ext cx="674128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6AC27966-CA71-457B-93C2-89057703943F}"/>
              </a:ext>
            </a:extLst>
          </p:cNvPr>
          <p:cNvSpPr/>
          <p:nvPr/>
        </p:nvSpPr>
        <p:spPr>
          <a:xfrm>
            <a:off x="5364088" y="4373097"/>
            <a:ext cx="3549431" cy="5749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/>
              <a:t>#</a:t>
            </a:r>
            <a:r>
              <a:rPr lang="ru-RU" sz="2400" dirty="0" err="1"/>
              <a:t>событиемлш</a:t>
            </a:r>
            <a:r>
              <a:rPr lang="ru-RU" sz="2400" dirty="0"/>
              <a:t> #</a:t>
            </a:r>
            <a:r>
              <a:rPr lang="en-US" sz="2400" dirty="0" err="1"/>
              <a:t>eventils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6083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596869"/>
              </p:ext>
            </p:extLst>
          </p:nvPr>
        </p:nvGraphicFramePr>
        <p:xfrm>
          <a:off x="1115616" y="1046411"/>
          <a:ext cx="2268080" cy="3413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8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67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2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Марина</a:t>
                      </a:r>
                      <a:endParaRPr lang="ko-KR" altLang="en-US" sz="2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Внутри параллели</a:t>
                      </a:r>
                      <a:endParaRPr lang="ko-KR" alt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algn="ctr" latinLnBrk="1"/>
                      <a:r>
                        <a:rPr lang="ru-RU" altLang="ko-K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Организатор</a:t>
                      </a:r>
                      <a:endParaRPr lang="ko-KR" altLang="en-US" sz="18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Не очень качественно</a:t>
                      </a:r>
                      <a:endParaRPr lang="ko-KR" altLang="en-US" sz="18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2383">
                <a:tc>
                  <a:txBody>
                    <a:bodyPr/>
                    <a:lstStyle/>
                    <a:p>
                      <a:pPr algn="ctr" latinLnBrk="1"/>
                      <a:r>
                        <a:rPr lang="ru-RU" altLang="ko-KR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----</a:t>
                      </a:r>
                      <a:endParaRPr lang="ko-KR" altLang="en-US" sz="2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4 поста</a:t>
                      </a:r>
                      <a:endParaRPr lang="ko-KR" altLang="en-US" sz="18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509344"/>
              </p:ext>
            </p:extLst>
          </p:nvPr>
        </p:nvGraphicFramePr>
        <p:xfrm>
          <a:off x="5759960" y="1046411"/>
          <a:ext cx="2268080" cy="3421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8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67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2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Оля</a:t>
                      </a:r>
                      <a:endParaRPr lang="ko-KR" altLang="en-US" sz="2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Внутри параллели</a:t>
                      </a:r>
                      <a:endParaRPr lang="ko-KR" altLang="en-US" sz="18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algn="ctr" latinLnBrk="1"/>
                      <a:r>
                        <a:rPr lang="ru-RU" altLang="ko-K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Участник</a:t>
                      </a:r>
                      <a:endParaRPr lang="ko-KR" altLang="en-US" sz="18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Качественная работа</a:t>
                      </a:r>
                      <a:endParaRPr lang="ko-KR" altLang="en-US" sz="18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algn="ctr" latinLnBrk="1"/>
                      <a:r>
                        <a:rPr lang="ru-RU" altLang="ko-K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Победила в конкурсе</a:t>
                      </a:r>
                      <a:endParaRPr lang="ko-KR" altLang="en-US" sz="18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2 поста</a:t>
                      </a:r>
                      <a:endParaRPr lang="ko-KR" altLang="en-US" sz="18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363757"/>
              </p:ext>
            </p:extLst>
          </p:nvPr>
        </p:nvGraphicFramePr>
        <p:xfrm>
          <a:off x="3432428" y="1046411"/>
          <a:ext cx="2255524" cy="3421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5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67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2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Глеб</a:t>
                      </a:r>
                      <a:endParaRPr lang="ko-KR" altLang="en-US" sz="2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Внутри параллели</a:t>
                      </a:r>
                      <a:endParaRPr lang="ko-KR" alt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algn="ctr" latinLnBrk="1"/>
                      <a:r>
                        <a:rPr lang="ru-RU" altLang="ko-K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Мл. Организатор</a:t>
                      </a:r>
                      <a:endParaRPr lang="ko-KR" altLang="en-US" sz="18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3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Качественная работа</a:t>
                      </a:r>
                      <a:endParaRPr lang="ko-KR" altLang="en-US" sz="18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algn="ctr" latinLnBrk="1"/>
                      <a:r>
                        <a:rPr lang="ru-RU" altLang="ko-K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Вытянул мероприятие</a:t>
                      </a:r>
                      <a:endParaRPr lang="ko-KR" altLang="en-US" sz="18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3 поста</a:t>
                      </a:r>
                      <a:endParaRPr lang="ko-KR" altLang="en-US" sz="18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CF4DB9B1-EE20-42BE-88B6-E13C5CBF29A8}"/>
              </a:ext>
            </a:extLst>
          </p:cNvPr>
          <p:cNvSpPr txBox="1">
            <a:spLocks/>
          </p:cNvSpPr>
          <p:nvPr/>
        </p:nvSpPr>
        <p:spPr>
          <a:xfrm>
            <a:off x="0" y="103108"/>
            <a:ext cx="9144000" cy="884466"/>
          </a:xfrm>
          <a:prstGeom prst="rect">
            <a:avLst/>
          </a:prstGeom>
        </p:spPr>
        <p:txBody>
          <a:bodyPr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ko-KR" dirty="0">
                <a:solidFill>
                  <a:srgbClr val="404040"/>
                </a:solidFill>
              </a:rPr>
              <a:t>ПРИМЕР</a:t>
            </a:r>
            <a:endParaRPr lang="ko-KR" altLang="en-US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E097BDF4-714F-4BD6-A5EA-36D5DFF6CC9F}"/>
              </a:ext>
            </a:extLst>
          </p:cNvPr>
          <p:cNvCxnSpPr>
            <a:cxnSpLocks/>
          </p:cNvCxnSpPr>
          <p:nvPr/>
        </p:nvCxnSpPr>
        <p:spPr>
          <a:xfrm>
            <a:off x="2375580" y="889040"/>
            <a:ext cx="43204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6">
            <a:extLst>
              <a:ext uri="{FF2B5EF4-FFF2-40B4-BE49-F238E27FC236}">
                <a16:creationId xmlns:a16="http://schemas.microsoft.com/office/drawing/2014/main" id="{DF3F1FCE-56A2-423D-8F2F-853B7B865754}"/>
              </a:ext>
            </a:extLst>
          </p:cNvPr>
          <p:cNvSpPr/>
          <p:nvPr/>
        </p:nvSpPr>
        <p:spPr>
          <a:xfrm>
            <a:off x="395536" y="1924980"/>
            <a:ext cx="524179" cy="3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Прямоугольник 45">
                <a:extLst>
                  <a:ext uri="{FF2B5EF4-FFF2-40B4-BE49-F238E27FC236}">
                    <a16:creationId xmlns:a16="http://schemas.microsoft.com/office/drawing/2014/main" id="{0A1DB71C-8BC7-4601-961D-251BE9C4D826}"/>
                  </a:ext>
                </a:extLst>
              </p:cNvPr>
              <p:cNvSpPr/>
              <p:nvPr/>
            </p:nvSpPr>
            <p:spPr>
              <a:xfrm>
                <a:off x="432189" y="1922306"/>
                <a:ext cx="386443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16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ru-RU" sz="16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М</m:t>
                          </m:r>
                        </m:sub>
                      </m:sSub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6" name="Прямоугольник 45">
                <a:extLst>
                  <a:ext uri="{FF2B5EF4-FFF2-40B4-BE49-F238E27FC236}">
                    <a16:creationId xmlns:a16="http://schemas.microsoft.com/office/drawing/2014/main" id="{0A1DB71C-8BC7-4601-961D-251BE9C4D8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189" y="1922306"/>
                <a:ext cx="386443" cy="338554"/>
              </a:xfrm>
              <a:prstGeom prst="rect">
                <a:avLst/>
              </a:prstGeom>
              <a:blipFill>
                <a:blip r:embed="rId2"/>
                <a:stretch>
                  <a:fillRect r="-15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ectangle 6">
            <a:extLst>
              <a:ext uri="{FF2B5EF4-FFF2-40B4-BE49-F238E27FC236}">
                <a16:creationId xmlns:a16="http://schemas.microsoft.com/office/drawing/2014/main" id="{58D70B1E-AE0C-4FE7-B9F5-811BC78858F8}"/>
              </a:ext>
            </a:extLst>
          </p:cNvPr>
          <p:cNvSpPr/>
          <p:nvPr/>
        </p:nvSpPr>
        <p:spPr>
          <a:xfrm>
            <a:off x="395536" y="2357028"/>
            <a:ext cx="524179" cy="3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Прямоугольник 51">
                <a:extLst>
                  <a:ext uri="{FF2B5EF4-FFF2-40B4-BE49-F238E27FC236}">
                    <a16:creationId xmlns:a16="http://schemas.microsoft.com/office/drawing/2014/main" id="{B19AE00A-8835-48B9-B3A9-6209A28EB171}"/>
                  </a:ext>
                </a:extLst>
              </p:cNvPr>
              <p:cNvSpPr/>
              <p:nvPr/>
            </p:nvSpPr>
            <p:spPr>
              <a:xfrm>
                <a:off x="432189" y="2354354"/>
                <a:ext cx="386443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16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ru-RU" sz="1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Р</m:t>
                          </m:r>
                        </m:sub>
                      </m:sSub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52" name="Прямоугольник 51">
                <a:extLst>
                  <a:ext uri="{FF2B5EF4-FFF2-40B4-BE49-F238E27FC236}">
                    <a16:creationId xmlns:a16="http://schemas.microsoft.com/office/drawing/2014/main" id="{B19AE00A-8835-48B9-B3A9-6209A28EB1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189" y="2354354"/>
                <a:ext cx="386443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ectangle 6">
            <a:extLst>
              <a:ext uri="{FF2B5EF4-FFF2-40B4-BE49-F238E27FC236}">
                <a16:creationId xmlns:a16="http://schemas.microsoft.com/office/drawing/2014/main" id="{A797F228-7EB6-496E-B264-DB10E5A27F81}"/>
              </a:ext>
            </a:extLst>
          </p:cNvPr>
          <p:cNvSpPr/>
          <p:nvPr/>
        </p:nvSpPr>
        <p:spPr>
          <a:xfrm>
            <a:off x="395536" y="2861084"/>
            <a:ext cx="524179" cy="3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>
                <a:extLst>
                  <a:ext uri="{FF2B5EF4-FFF2-40B4-BE49-F238E27FC236}">
                    <a16:creationId xmlns:a16="http://schemas.microsoft.com/office/drawing/2014/main" id="{2A64BA0D-54D1-4344-B5A0-FBD6FDE86C2E}"/>
                  </a:ext>
                </a:extLst>
              </p:cNvPr>
              <p:cNvSpPr/>
              <p:nvPr/>
            </p:nvSpPr>
            <p:spPr>
              <a:xfrm>
                <a:off x="432189" y="2858410"/>
                <a:ext cx="386443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16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ru-RU" sz="1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К</m:t>
                          </m:r>
                        </m:sub>
                      </m:sSub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54" name="Прямоугольник 53">
                <a:extLst>
                  <a:ext uri="{FF2B5EF4-FFF2-40B4-BE49-F238E27FC236}">
                    <a16:creationId xmlns:a16="http://schemas.microsoft.com/office/drawing/2014/main" id="{2A64BA0D-54D1-4344-B5A0-FBD6FDE86C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189" y="2858410"/>
                <a:ext cx="386443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6">
            <a:extLst>
              <a:ext uri="{FF2B5EF4-FFF2-40B4-BE49-F238E27FC236}">
                <a16:creationId xmlns:a16="http://schemas.microsoft.com/office/drawing/2014/main" id="{E8222E63-C6CD-4F4E-BEB2-92E0B8028BE3}"/>
              </a:ext>
            </a:extLst>
          </p:cNvPr>
          <p:cNvSpPr/>
          <p:nvPr/>
        </p:nvSpPr>
        <p:spPr>
          <a:xfrm>
            <a:off x="395536" y="3438520"/>
            <a:ext cx="524179" cy="3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>
                <a:extLst>
                  <a:ext uri="{FF2B5EF4-FFF2-40B4-BE49-F238E27FC236}">
                    <a16:creationId xmlns:a16="http://schemas.microsoft.com/office/drawing/2014/main" id="{01EF3B8B-DC07-4EFB-BFC2-451F6A582DE4}"/>
                  </a:ext>
                </a:extLst>
              </p:cNvPr>
              <p:cNvSpPr/>
              <p:nvPr/>
            </p:nvSpPr>
            <p:spPr>
              <a:xfrm>
                <a:off x="432189" y="3435846"/>
                <a:ext cx="386443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16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ru-RU" sz="1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О</m:t>
                          </m:r>
                        </m:sub>
                      </m:sSub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56" name="Прямоугольник 55">
                <a:extLst>
                  <a:ext uri="{FF2B5EF4-FFF2-40B4-BE49-F238E27FC236}">
                    <a16:creationId xmlns:a16="http://schemas.microsoft.com/office/drawing/2014/main" id="{01EF3B8B-DC07-4EFB-BFC2-451F6A582D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189" y="3435846"/>
                <a:ext cx="386443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ectangle 6">
            <a:extLst>
              <a:ext uri="{FF2B5EF4-FFF2-40B4-BE49-F238E27FC236}">
                <a16:creationId xmlns:a16="http://schemas.microsoft.com/office/drawing/2014/main" id="{6B1ABF3A-8CDA-482C-80EB-01C9D1F3C2E3}"/>
              </a:ext>
            </a:extLst>
          </p:cNvPr>
          <p:cNvSpPr/>
          <p:nvPr/>
        </p:nvSpPr>
        <p:spPr>
          <a:xfrm>
            <a:off x="395536" y="4014584"/>
            <a:ext cx="524179" cy="3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Прямоугольник 57">
                <a:extLst>
                  <a:ext uri="{FF2B5EF4-FFF2-40B4-BE49-F238E27FC236}">
                    <a16:creationId xmlns:a16="http://schemas.microsoft.com/office/drawing/2014/main" id="{59EB9DF4-35F2-4239-A1E4-F81EDBD64FFB}"/>
                  </a:ext>
                </a:extLst>
              </p:cNvPr>
              <p:cNvSpPr/>
              <p:nvPr/>
            </p:nvSpPr>
            <p:spPr>
              <a:xfrm>
                <a:off x="432189" y="4011910"/>
                <a:ext cx="386443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16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ru-RU" sz="1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И</m:t>
                          </m:r>
                        </m:sub>
                      </m:sSub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58" name="Прямоугольник 57">
                <a:extLst>
                  <a:ext uri="{FF2B5EF4-FFF2-40B4-BE49-F238E27FC236}">
                    <a16:creationId xmlns:a16="http://schemas.microsoft.com/office/drawing/2014/main" id="{59EB9DF4-35F2-4239-A1E4-F81EDBD64F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189" y="4011910"/>
                <a:ext cx="386443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4609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6751040"/>
              </p:ext>
            </p:extLst>
          </p:nvPr>
        </p:nvGraphicFramePr>
        <p:xfrm>
          <a:off x="1115616" y="1046411"/>
          <a:ext cx="2268080" cy="3413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8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67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2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Марина</a:t>
                      </a:r>
                      <a:endParaRPr lang="ko-KR" altLang="en-US" sz="2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Внутри параллели</a:t>
                      </a:r>
                      <a:endParaRPr lang="ko-KR" alt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algn="ctr" latinLnBrk="1"/>
                      <a:r>
                        <a:rPr lang="ru-RU" altLang="ko-K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Организатор</a:t>
                      </a:r>
                      <a:endParaRPr lang="ko-KR" altLang="en-US" sz="18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Безответственный подход</a:t>
                      </a:r>
                      <a:endParaRPr lang="ko-KR" altLang="en-US" sz="18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2383">
                <a:tc>
                  <a:txBody>
                    <a:bodyPr/>
                    <a:lstStyle/>
                    <a:p>
                      <a:pPr algn="ctr" latinLnBrk="1"/>
                      <a:r>
                        <a:rPr lang="ru-RU" altLang="ko-KR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----</a:t>
                      </a:r>
                      <a:endParaRPr lang="ko-KR" altLang="en-US" sz="20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8 постов</a:t>
                      </a:r>
                      <a:endParaRPr lang="ko-KR" altLang="en-US" sz="18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5759960" y="1046411"/>
          <a:ext cx="2268080" cy="3421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8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67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2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Оля</a:t>
                      </a:r>
                      <a:endParaRPr lang="ko-KR" altLang="en-US" sz="2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Внутри параллели</a:t>
                      </a:r>
                      <a:endParaRPr lang="ko-KR" altLang="en-US" sz="18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algn="ctr" latinLnBrk="1"/>
                      <a:r>
                        <a:rPr lang="ru-RU" altLang="ko-K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Участник</a:t>
                      </a:r>
                      <a:endParaRPr lang="ko-KR" altLang="en-US" sz="18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Качественная работа</a:t>
                      </a:r>
                      <a:endParaRPr lang="ko-KR" altLang="en-US" sz="18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algn="ctr" latinLnBrk="1"/>
                      <a:r>
                        <a:rPr lang="ru-RU" altLang="ko-K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Победила в конкурсе</a:t>
                      </a:r>
                      <a:endParaRPr lang="ko-KR" altLang="en-US" sz="18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2 поста</a:t>
                      </a:r>
                      <a:endParaRPr lang="ko-KR" altLang="en-US" sz="18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/>
          </p:nvPr>
        </p:nvGraphicFramePr>
        <p:xfrm>
          <a:off x="3432428" y="1046411"/>
          <a:ext cx="2255524" cy="34213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5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967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2400" b="1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Глеб</a:t>
                      </a:r>
                      <a:endParaRPr lang="ko-KR" altLang="en-US" sz="24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Внутри параллели</a:t>
                      </a:r>
                      <a:endParaRPr lang="ko-KR" alt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algn="ctr" latinLnBrk="1"/>
                      <a:r>
                        <a:rPr lang="ru-RU" altLang="ko-K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Мл. Организатор</a:t>
                      </a:r>
                      <a:endParaRPr lang="ko-KR" altLang="en-US" sz="18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39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Качественная работа</a:t>
                      </a:r>
                      <a:endParaRPr lang="ko-KR" altLang="en-US" sz="18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algn="ctr" latinLnBrk="1"/>
                      <a:r>
                        <a:rPr lang="ru-RU" altLang="ko-K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Вытянул мероприятие</a:t>
                      </a:r>
                      <a:endParaRPr lang="ko-KR" altLang="en-US" sz="18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815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altLang="ko-KR" sz="18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0 постов</a:t>
                      </a:r>
                      <a:endParaRPr lang="ko-KR" altLang="en-US" sz="18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CF4DB9B1-EE20-42BE-88B6-E13C5CBF29A8}"/>
              </a:ext>
            </a:extLst>
          </p:cNvPr>
          <p:cNvSpPr txBox="1">
            <a:spLocks/>
          </p:cNvSpPr>
          <p:nvPr/>
        </p:nvSpPr>
        <p:spPr>
          <a:xfrm>
            <a:off x="0" y="103108"/>
            <a:ext cx="9144000" cy="884466"/>
          </a:xfrm>
          <a:prstGeom prst="rect">
            <a:avLst/>
          </a:prstGeom>
        </p:spPr>
        <p:txBody>
          <a:bodyPr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ko-KR" dirty="0">
                <a:solidFill>
                  <a:srgbClr val="404040"/>
                </a:solidFill>
              </a:rPr>
              <a:t>ПРИМЕР</a:t>
            </a:r>
            <a:endParaRPr lang="ko-KR" altLang="en-US" dirty="0"/>
          </a:p>
        </p:txBody>
      </p: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E097BDF4-714F-4BD6-A5EA-36D5DFF6CC9F}"/>
              </a:ext>
            </a:extLst>
          </p:cNvPr>
          <p:cNvCxnSpPr>
            <a:cxnSpLocks/>
          </p:cNvCxnSpPr>
          <p:nvPr/>
        </p:nvCxnSpPr>
        <p:spPr>
          <a:xfrm>
            <a:off x="2411760" y="884466"/>
            <a:ext cx="43204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6">
            <a:extLst>
              <a:ext uri="{FF2B5EF4-FFF2-40B4-BE49-F238E27FC236}">
                <a16:creationId xmlns:a16="http://schemas.microsoft.com/office/drawing/2014/main" id="{DF3F1FCE-56A2-423D-8F2F-853B7B865754}"/>
              </a:ext>
            </a:extLst>
          </p:cNvPr>
          <p:cNvSpPr/>
          <p:nvPr/>
        </p:nvSpPr>
        <p:spPr>
          <a:xfrm>
            <a:off x="395536" y="1924980"/>
            <a:ext cx="524179" cy="3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Прямоугольник 45">
                <a:extLst>
                  <a:ext uri="{FF2B5EF4-FFF2-40B4-BE49-F238E27FC236}">
                    <a16:creationId xmlns:a16="http://schemas.microsoft.com/office/drawing/2014/main" id="{0A1DB71C-8BC7-4601-961D-251BE9C4D826}"/>
                  </a:ext>
                </a:extLst>
              </p:cNvPr>
              <p:cNvSpPr/>
              <p:nvPr/>
            </p:nvSpPr>
            <p:spPr>
              <a:xfrm>
                <a:off x="432189" y="1922306"/>
                <a:ext cx="386443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16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ru-RU" sz="16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М</m:t>
                          </m:r>
                        </m:sub>
                      </m:sSub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46" name="Прямоугольник 45">
                <a:extLst>
                  <a:ext uri="{FF2B5EF4-FFF2-40B4-BE49-F238E27FC236}">
                    <a16:creationId xmlns:a16="http://schemas.microsoft.com/office/drawing/2014/main" id="{0A1DB71C-8BC7-4601-961D-251BE9C4D82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189" y="1922306"/>
                <a:ext cx="386443" cy="338554"/>
              </a:xfrm>
              <a:prstGeom prst="rect">
                <a:avLst/>
              </a:prstGeom>
              <a:blipFill>
                <a:blip r:embed="rId2"/>
                <a:stretch>
                  <a:fillRect r="-158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Rectangle 6">
            <a:extLst>
              <a:ext uri="{FF2B5EF4-FFF2-40B4-BE49-F238E27FC236}">
                <a16:creationId xmlns:a16="http://schemas.microsoft.com/office/drawing/2014/main" id="{58D70B1E-AE0C-4FE7-B9F5-811BC78858F8}"/>
              </a:ext>
            </a:extLst>
          </p:cNvPr>
          <p:cNvSpPr/>
          <p:nvPr/>
        </p:nvSpPr>
        <p:spPr>
          <a:xfrm>
            <a:off x="395536" y="2357028"/>
            <a:ext cx="524179" cy="3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Прямоугольник 51">
                <a:extLst>
                  <a:ext uri="{FF2B5EF4-FFF2-40B4-BE49-F238E27FC236}">
                    <a16:creationId xmlns:a16="http://schemas.microsoft.com/office/drawing/2014/main" id="{B19AE00A-8835-48B9-B3A9-6209A28EB171}"/>
                  </a:ext>
                </a:extLst>
              </p:cNvPr>
              <p:cNvSpPr/>
              <p:nvPr/>
            </p:nvSpPr>
            <p:spPr>
              <a:xfrm>
                <a:off x="432189" y="2354354"/>
                <a:ext cx="386443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16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ru-RU" sz="1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Р</m:t>
                          </m:r>
                        </m:sub>
                      </m:sSub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52" name="Прямоугольник 51">
                <a:extLst>
                  <a:ext uri="{FF2B5EF4-FFF2-40B4-BE49-F238E27FC236}">
                    <a16:creationId xmlns:a16="http://schemas.microsoft.com/office/drawing/2014/main" id="{B19AE00A-8835-48B9-B3A9-6209A28EB1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189" y="2354354"/>
                <a:ext cx="386443" cy="33855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Rectangle 6">
            <a:extLst>
              <a:ext uri="{FF2B5EF4-FFF2-40B4-BE49-F238E27FC236}">
                <a16:creationId xmlns:a16="http://schemas.microsoft.com/office/drawing/2014/main" id="{A797F228-7EB6-496E-B264-DB10E5A27F81}"/>
              </a:ext>
            </a:extLst>
          </p:cNvPr>
          <p:cNvSpPr/>
          <p:nvPr/>
        </p:nvSpPr>
        <p:spPr>
          <a:xfrm>
            <a:off x="395536" y="2861084"/>
            <a:ext cx="524179" cy="3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Прямоугольник 53">
                <a:extLst>
                  <a:ext uri="{FF2B5EF4-FFF2-40B4-BE49-F238E27FC236}">
                    <a16:creationId xmlns:a16="http://schemas.microsoft.com/office/drawing/2014/main" id="{2A64BA0D-54D1-4344-B5A0-FBD6FDE86C2E}"/>
                  </a:ext>
                </a:extLst>
              </p:cNvPr>
              <p:cNvSpPr/>
              <p:nvPr/>
            </p:nvSpPr>
            <p:spPr>
              <a:xfrm>
                <a:off x="432189" y="2858410"/>
                <a:ext cx="386443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16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ru-RU" sz="1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К</m:t>
                          </m:r>
                        </m:sub>
                      </m:sSub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54" name="Прямоугольник 53">
                <a:extLst>
                  <a:ext uri="{FF2B5EF4-FFF2-40B4-BE49-F238E27FC236}">
                    <a16:creationId xmlns:a16="http://schemas.microsoft.com/office/drawing/2014/main" id="{2A64BA0D-54D1-4344-B5A0-FBD6FDE86C2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189" y="2858410"/>
                <a:ext cx="386443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Rectangle 6">
            <a:extLst>
              <a:ext uri="{FF2B5EF4-FFF2-40B4-BE49-F238E27FC236}">
                <a16:creationId xmlns:a16="http://schemas.microsoft.com/office/drawing/2014/main" id="{E8222E63-C6CD-4F4E-BEB2-92E0B8028BE3}"/>
              </a:ext>
            </a:extLst>
          </p:cNvPr>
          <p:cNvSpPr/>
          <p:nvPr/>
        </p:nvSpPr>
        <p:spPr>
          <a:xfrm>
            <a:off x="395536" y="3438520"/>
            <a:ext cx="524179" cy="3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Прямоугольник 55">
                <a:extLst>
                  <a:ext uri="{FF2B5EF4-FFF2-40B4-BE49-F238E27FC236}">
                    <a16:creationId xmlns:a16="http://schemas.microsoft.com/office/drawing/2014/main" id="{01EF3B8B-DC07-4EFB-BFC2-451F6A582DE4}"/>
                  </a:ext>
                </a:extLst>
              </p:cNvPr>
              <p:cNvSpPr/>
              <p:nvPr/>
            </p:nvSpPr>
            <p:spPr>
              <a:xfrm>
                <a:off x="432189" y="3435846"/>
                <a:ext cx="386443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16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ru-RU" sz="1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О</m:t>
                          </m:r>
                        </m:sub>
                      </m:sSub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56" name="Прямоугольник 55">
                <a:extLst>
                  <a:ext uri="{FF2B5EF4-FFF2-40B4-BE49-F238E27FC236}">
                    <a16:creationId xmlns:a16="http://schemas.microsoft.com/office/drawing/2014/main" id="{01EF3B8B-DC07-4EFB-BFC2-451F6A582D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189" y="3435846"/>
                <a:ext cx="386443" cy="3385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ectangle 6">
            <a:extLst>
              <a:ext uri="{FF2B5EF4-FFF2-40B4-BE49-F238E27FC236}">
                <a16:creationId xmlns:a16="http://schemas.microsoft.com/office/drawing/2014/main" id="{6B1ABF3A-8CDA-482C-80EB-01C9D1F3C2E3}"/>
              </a:ext>
            </a:extLst>
          </p:cNvPr>
          <p:cNvSpPr/>
          <p:nvPr/>
        </p:nvSpPr>
        <p:spPr>
          <a:xfrm>
            <a:off x="395536" y="4014584"/>
            <a:ext cx="524179" cy="3587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Прямоугольник 57">
                <a:extLst>
                  <a:ext uri="{FF2B5EF4-FFF2-40B4-BE49-F238E27FC236}">
                    <a16:creationId xmlns:a16="http://schemas.microsoft.com/office/drawing/2014/main" id="{59EB9DF4-35F2-4239-A1E4-F81EDBD64FFB}"/>
                  </a:ext>
                </a:extLst>
              </p:cNvPr>
              <p:cNvSpPr/>
              <p:nvPr/>
            </p:nvSpPr>
            <p:spPr>
              <a:xfrm>
                <a:off x="432189" y="4011910"/>
                <a:ext cx="386443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6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ru-RU" sz="160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К</m:t>
                          </m:r>
                        </m:e>
                        <m:sub>
                          <m:r>
                            <a:rPr lang="ru-RU" sz="16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И</m:t>
                          </m:r>
                        </m:sub>
                      </m:sSub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58" name="Прямоугольник 57">
                <a:extLst>
                  <a:ext uri="{FF2B5EF4-FFF2-40B4-BE49-F238E27FC236}">
                    <a16:creationId xmlns:a16="http://schemas.microsoft.com/office/drawing/2014/main" id="{59EB9DF4-35F2-4239-A1E4-F81EDBD64FF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189" y="4011910"/>
                <a:ext cx="386443" cy="3385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E8C8FA90-4E3A-4F31-BC91-27E7CCCF5E0A}"/>
              </a:ext>
            </a:extLst>
          </p:cNvPr>
          <p:cNvSpPr/>
          <p:nvPr/>
        </p:nvSpPr>
        <p:spPr>
          <a:xfrm>
            <a:off x="3455704" y="1922306"/>
            <a:ext cx="2196416" cy="2521652"/>
          </a:xfrm>
          <a:prstGeom prst="rect">
            <a:avLst/>
          </a:prstGeom>
          <a:solidFill>
            <a:srgbClr val="E6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rgbClr val="404040"/>
                </a:solidFill>
              </a:rPr>
              <a:t>48.8 </a:t>
            </a:r>
          </a:p>
          <a:p>
            <a:pPr algn="ctr"/>
            <a:r>
              <a:rPr lang="ru-RU" sz="3200" dirty="0">
                <a:solidFill>
                  <a:srgbClr val="404040"/>
                </a:solidFill>
              </a:rPr>
              <a:t>Баллов</a:t>
            </a: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id="{A3E0F20B-D8DB-4519-A5A8-5601F760D51D}"/>
              </a:ext>
            </a:extLst>
          </p:cNvPr>
          <p:cNvSpPr/>
          <p:nvPr/>
        </p:nvSpPr>
        <p:spPr>
          <a:xfrm>
            <a:off x="1151448" y="1922306"/>
            <a:ext cx="2196416" cy="2521652"/>
          </a:xfrm>
          <a:prstGeom prst="rect">
            <a:avLst/>
          </a:prstGeom>
          <a:solidFill>
            <a:srgbClr val="E6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rgbClr val="404040"/>
                </a:solidFill>
              </a:rPr>
              <a:t>42.0 </a:t>
            </a:r>
          </a:p>
          <a:p>
            <a:pPr algn="ctr"/>
            <a:r>
              <a:rPr lang="ru-RU" sz="3200" dirty="0">
                <a:solidFill>
                  <a:srgbClr val="404040"/>
                </a:solidFill>
              </a:rPr>
              <a:t>Баллов</a:t>
            </a: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5967EEED-B4BA-49F6-BF4F-58D0495D1640}"/>
              </a:ext>
            </a:extLst>
          </p:cNvPr>
          <p:cNvSpPr/>
          <p:nvPr/>
        </p:nvSpPr>
        <p:spPr>
          <a:xfrm>
            <a:off x="5796136" y="1922306"/>
            <a:ext cx="2196416" cy="2521652"/>
          </a:xfrm>
          <a:prstGeom prst="rect">
            <a:avLst/>
          </a:prstGeom>
          <a:solidFill>
            <a:srgbClr val="E6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>
                <a:solidFill>
                  <a:srgbClr val="404040"/>
                </a:solidFill>
              </a:rPr>
              <a:t>30.0 </a:t>
            </a:r>
          </a:p>
          <a:p>
            <a:pPr algn="ctr"/>
            <a:r>
              <a:rPr lang="ru-RU" sz="3200" dirty="0">
                <a:solidFill>
                  <a:srgbClr val="404040"/>
                </a:solidFill>
              </a:rPr>
              <a:t>Баллов</a:t>
            </a:r>
          </a:p>
        </p:txBody>
      </p:sp>
    </p:spTree>
    <p:extLst>
      <p:ext uri="{BB962C8B-B14F-4D97-AF65-F5344CB8AC3E}">
        <p14:creationId xmlns:p14="http://schemas.microsoft.com/office/powerpoint/2010/main" val="1268269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31591"/>
            <a:ext cx="9144000" cy="1008111"/>
          </a:xfrm>
        </p:spPr>
        <p:txBody>
          <a:bodyPr/>
          <a:lstStyle/>
          <a:p>
            <a:r>
              <a:rPr lang="ru-RU" altLang="ko-KR" sz="5400" dirty="0">
                <a:ea typeface="맑은 고딕" pitchFamily="50" charset="-127"/>
              </a:rPr>
              <a:t>СПАСИБО</a:t>
            </a:r>
            <a:endParaRPr lang="ko-KR" alt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0" y="1923702"/>
            <a:ext cx="9143999" cy="432000"/>
          </a:xfrm>
          <a:prstGeom prst="rect">
            <a:avLst/>
          </a:prstGeo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ru-RU" altLang="ko-KR" sz="2000" dirty="0">
                <a:ea typeface="맑은 고딕" pitchFamily="50" charset="-127"/>
              </a:rPr>
              <a:t>ВЫСОКИХ ВАМ ПОЗИЦИЙ В РЕЙТИНГЕ!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DA0A1DA9-84C5-4441-AFC2-DF368EC97126}"/>
              </a:ext>
            </a:extLst>
          </p:cNvPr>
          <p:cNvCxnSpPr>
            <a:cxnSpLocks/>
          </p:cNvCxnSpPr>
          <p:nvPr/>
        </p:nvCxnSpPr>
        <p:spPr>
          <a:xfrm>
            <a:off x="2411760" y="1131590"/>
            <a:ext cx="4320480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25CBE2F3-4EEC-4FA3-94F7-9A16D298E888}"/>
              </a:ext>
            </a:extLst>
          </p:cNvPr>
          <p:cNvCxnSpPr>
            <a:cxnSpLocks/>
          </p:cNvCxnSpPr>
          <p:nvPr/>
        </p:nvCxnSpPr>
        <p:spPr>
          <a:xfrm>
            <a:off x="2411760" y="2427734"/>
            <a:ext cx="43204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55ED682D-E5AB-4068-BA52-14924E0D2DF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9063" l="0" r="99063">
                        <a14:foregroundMark x1="44531" y1="46875" x2="44844" y2="47813"/>
                        <a14:foregroundMark x1="37266" y1="52917" x2="38516" y2="5510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3643" t="16797" r="26774" b="18476"/>
          <a:stretch/>
        </p:blipFill>
        <p:spPr>
          <a:xfrm>
            <a:off x="467544" y="1347963"/>
            <a:ext cx="1028932" cy="1007413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DE26754E-12BC-4B7F-AA47-EACB64BCA1D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470" y="1289542"/>
            <a:ext cx="1656026" cy="1007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23690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ALLPPT-COLOR-A0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2949"/>
      </a:accent1>
      <a:accent2>
        <a:srgbClr val="F07624"/>
      </a:accent2>
      <a:accent3>
        <a:srgbClr val="F4BD2D"/>
      </a:accent3>
      <a:accent4>
        <a:srgbClr val="1ED4DE"/>
      </a:accent4>
      <a:accent5>
        <a:srgbClr val="1C7DE1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0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2949"/>
      </a:accent1>
      <a:accent2>
        <a:srgbClr val="F07624"/>
      </a:accent2>
      <a:accent3>
        <a:srgbClr val="F4BD2D"/>
      </a:accent3>
      <a:accent4>
        <a:srgbClr val="1ED4DE"/>
      </a:accent4>
      <a:accent5>
        <a:srgbClr val="1C7DE1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0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62949"/>
      </a:accent1>
      <a:accent2>
        <a:srgbClr val="F07624"/>
      </a:accent2>
      <a:accent3>
        <a:srgbClr val="F4BD2D"/>
      </a:accent3>
      <a:accent4>
        <a:srgbClr val="1ED4DE"/>
      </a:accent4>
      <a:accent5>
        <a:srgbClr val="1C7DE1"/>
      </a:accent5>
      <a:accent6>
        <a:srgbClr val="CBCBC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1188</TotalTime>
  <Words>325</Words>
  <Application>Microsoft Office PowerPoint</Application>
  <PresentationFormat>On-screen Show (16:9)</PresentationFormat>
  <Paragraphs>91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맑은 고딕</vt:lpstr>
      <vt:lpstr>Arial</vt:lpstr>
      <vt:lpstr>Calibri</vt:lpstr>
      <vt:lpstr>Cambria Math</vt:lpstr>
      <vt:lpstr>Cover and End Slide Master</vt:lpstr>
      <vt:lpstr>Contents Slide Master</vt:lpstr>
      <vt:lpstr>Section Break Slide Master</vt:lpstr>
      <vt:lpstr>РЕЙТИНГОВАЯ СИСТЕМА</vt:lpstr>
      <vt:lpstr>Зачем нам рейтинговая система?</vt:lpstr>
      <vt:lpstr>Как формируется рейтинг?</vt:lpstr>
      <vt:lpstr>PowerPoint Presentation</vt:lpstr>
      <vt:lpstr>PowerPoint Presentation</vt:lpstr>
      <vt:lpstr>PowerPoint Presentation</vt:lpstr>
      <vt:lpstr>СПАСИБО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Анфиса Богданенко</cp:lastModifiedBy>
  <cp:revision>105</cp:revision>
  <dcterms:created xsi:type="dcterms:W3CDTF">2016-12-01T00:32:25Z</dcterms:created>
  <dcterms:modified xsi:type="dcterms:W3CDTF">2019-01-28T23:41:48Z</dcterms:modified>
</cp:coreProperties>
</file>