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2" r:id="rId8"/>
    <p:sldId id="263" r:id="rId9"/>
    <p:sldId id="264" r:id="rId10"/>
    <p:sldId id="269" r:id="rId11"/>
    <p:sldId id="266" r:id="rId12"/>
    <p:sldId id="267" r:id="rId13"/>
    <p:sldId id="270" r:id="rId14"/>
    <p:sldId id="271" r:id="rId15"/>
    <p:sldId id="274" r:id="rId16"/>
    <p:sldId id="273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A43E-9E73-4D0B-A62B-B8D3D133FC9D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9F53-DA3D-4D2E-9E2A-90245F4076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1161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A43E-9E73-4D0B-A62B-B8D3D133FC9D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9F53-DA3D-4D2E-9E2A-90245F4076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72778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A43E-9E73-4D0B-A62B-B8D3D133FC9D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9F53-DA3D-4D2E-9E2A-90245F4076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1048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A43E-9E73-4D0B-A62B-B8D3D133FC9D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9F53-DA3D-4D2E-9E2A-90245F4076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0034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A43E-9E73-4D0B-A62B-B8D3D133FC9D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9F53-DA3D-4D2E-9E2A-90245F4076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616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A43E-9E73-4D0B-A62B-B8D3D133FC9D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9F53-DA3D-4D2E-9E2A-90245F4076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1787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A43E-9E73-4D0B-A62B-B8D3D133FC9D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9F53-DA3D-4D2E-9E2A-90245F4076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844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A43E-9E73-4D0B-A62B-B8D3D133FC9D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9F53-DA3D-4D2E-9E2A-90245F4076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649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A43E-9E73-4D0B-A62B-B8D3D133FC9D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9F53-DA3D-4D2E-9E2A-90245F4076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8612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A43E-9E73-4D0B-A62B-B8D3D133FC9D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9F53-DA3D-4D2E-9E2A-90245F4076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7900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A43E-9E73-4D0B-A62B-B8D3D133FC9D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9F53-DA3D-4D2E-9E2A-90245F4076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012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1A43E-9E73-4D0B-A62B-B8D3D133FC9D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B9F53-DA3D-4D2E-9E2A-90245F4076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2098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/>
          </a:bodyPr>
          <a:lstStyle/>
          <a:p>
            <a:r>
              <a:rPr lang="ru-RU" dirty="0" smtClean="0"/>
              <a:t>Проект</a:t>
            </a:r>
            <a:br>
              <a:rPr lang="ru-RU" dirty="0" smtClean="0"/>
            </a:br>
            <a:r>
              <a:rPr lang="ru-RU" dirty="0" smtClean="0"/>
              <a:t> или</a:t>
            </a:r>
            <a:br>
              <a:rPr lang="ru-RU" dirty="0" smtClean="0"/>
            </a:br>
            <a:r>
              <a:rPr lang="ru-RU" dirty="0" smtClean="0"/>
              <a:t> исследование?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61048"/>
            <a:ext cx="7992888" cy="230425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Семаль Виктория Андреевна</a:t>
            </a:r>
            <a:r>
              <a:rPr lang="ru-RU" dirty="0" smtClean="0">
                <a:solidFill>
                  <a:schemeClr val="tx1"/>
                </a:solidFill>
              </a:rPr>
              <a:t>,</a:t>
            </a:r>
          </a:p>
          <a:p>
            <a:r>
              <a:rPr lang="ru-RU" dirty="0">
                <a:solidFill>
                  <a:schemeClr val="tx1"/>
                </a:solidFill>
              </a:rPr>
              <a:t>к</a:t>
            </a:r>
            <a:r>
              <a:rPr lang="ru-RU" dirty="0" smtClean="0">
                <a:solidFill>
                  <a:schemeClr val="tx1"/>
                </a:solidFill>
              </a:rPr>
              <a:t>.б.н., доцент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Дальневосточный федеральный университет,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Федеральный научный центр Биоразнообразия наземной </a:t>
            </a:r>
            <a:r>
              <a:rPr lang="ru-RU" dirty="0" err="1" smtClean="0">
                <a:solidFill>
                  <a:schemeClr val="tx1"/>
                </a:solidFill>
              </a:rPr>
              <a:t>биоты</a:t>
            </a:r>
            <a:r>
              <a:rPr lang="ru-RU" dirty="0" smtClean="0">
                <a:solidFill>
                  <a:schemeClr val="tx1"/>
                </a:solidFill>
              </a:rPr>
              <a:t> Восточной Азии ДВО РАН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Владивосток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30 октября 2017 г.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5598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Этапы</a:t>
            </a: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rgbClr val="00B050"/>
                </a:solidFill>
              </a:rPr>
              <a:t>проекта</a:t>
            </a:r>
            <a:r>
              <a:rPr lang="ru-RU" sz="2800" dirty="0" smtClean="0"/>
              <a:t>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800" dirty="0" smtClean="0"/>
              <a:t>1. </a:t>
            </a:r>
            <a:r>
              <a:rPr lang="ru-RU" sz="3800" b="1" dirty="0" smtClean="0"/>
              <a:t>Подготовительный </a:t>
            </a:r>
            <a:r>
              <a:rPr lang="ru-RU" sz="3800" dirty="0" smtClean="0"/>
              <a:t>(мотивация, целеполагание, осознание проблемной ситуации, выбор темы, постановка цели проекта).</a:t>
            </a:r>
          </a:p>
          <a:p>
            <a:pPr marL="0" indent="0">
              <a:buNone/>
            </a:pP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2. </a:t>
            </a:r>
            <a:r>
              <a:rPr lang="ru-RU" sz="3800" b="1" dirty="0" smtClean="0"/>
              <a:t>Проектировочный</a:t>
            </a:r>
            <a:r>
              <a:rPr lang="ru-RU" sz="3800" dirty="0" smtClean="0"/>
              <a:t> (общее планирование, построение конкретного плана деятельности, распределение заданий в работе с учетом выбранной позиции).</a:t>
            </a:r>
          </a:p>
          <a:p>
            <a:pPr marL="0" indent="0">
              <a:buNone/>
            </a:pP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3. </a:t>
            </a:r>
            <a:r>
              <a:rPr lang="ru-RU" sz="3800" b="1" dirty="0" smtClean="0"/>
              <a:t>Практический</a:t>
            </a:r>
            <a:r>
              <a:rPr lang="ru-RU" sz="3800" dirty="0" smtClean="0"/>
              <a:t> (исследование проблемы, темы, сбор и обработка данных, получение нового продукта, результата проектной деятельности за счет выполнения определенных действий, интерпретации результатов, возможно графическое представление результатов, оформление документации).</a:t>
            </a:r>
          </a:p>
          <a:p>
            <a:pPr marL="0" indent="0">
              <a:buNone/>
            </a:pP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4. </a:t>
            </a:r>
            <a:r>
              <a:rPr lang="ru-RU" sz="3800" b="1" dirty="0" smtClean="0"/>
              <a:t>Аналитический</a:t>
            </a:r>
            <a:r>
              <a:rPr lang="ru-RU" sz="3800" dirty="0" smtClean="0"/>
              <a:t> (сравнение планируемых и реальных результатов, обобщение, выводы).</a:t>
            </a:r>
          </a:p>
          <a:p>
            <a:pPr marL="0" indent="0">
              <a:buNone/>
            </a:pP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5. </a:t>
            </a:r>
            <a:r>
              <a:rPr lang="ru-RU" sz="3800" b="1" dirty="0" smtClean="0"/>
              <a:t>Контрольно-корректировочный</a:t>
            </a:r>
            <a:r>
              <a:rPr lang="ru-RU" sz="3800" dirty="0" smtClean="0"/>
              <a:t> (анализ успехов и ошибок, поиск способов коррекции ошибок, исправление проекта в соответствии с реальным состоянием дел).</a:t>
            </a:r>
          </a:p>
          <a:p>
            <a:pPr marL="0" indent="0">
              <a:buNone/>
            </a:pP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6. </a:t>
            </a:r>
            <a:r>
              <a:rPr lang="ru-RU" sz="3800" b="1" dirty="0" smtClean="0"/>
              <a:t>Заключительный</a:t>
            </a:r>
            <a:r>
              <a:rPr lang="ru-RU" sz="3800" dirty="0" smtClean="0"/>
              <a:t> (представление содержания работы, обоснование выводов, защита проекта).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xmlns="" val="81553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Проект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8363272" cy="59766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u="sng" dirty="0" smtClean="0"/>
              <a:t>Формы</a:t>
            </a:r>
            <a:r>
              <a:rPr lang="ru-RU" u="sng" dirty="0" smtClean="0"/>
              <a:t> проектов 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учебный проект, информационный, экологический, социальный проект, видеофильм, учебная предметная презентация, сценарий мероприятия и пр.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 профилю знаний проекты делятся на </a:t>
            </a:r>
            <a:r>
              <a:rPr lang="ru-RU" u="sng" dirty="0" err="1" smtClean="0"/>
              <a:t>монопроекты</a:t>
            </a:r>
            <a:r>
              <a:rPr lang="ru-RU" dirty="0" smtClean="0"/>
              <a:t> и </a:t>
            </a:r>
            <a:r>
              <a:rPr lang="ru-RU" u="sng" dirty="0" err="1" smtClean="0"/>
              <a:t>межпредметные</a:t>
            </a:r>
            <a:r>
              <a:rPr lang="ru-RU" u="sng" dirty="0" smtClean="0"/>
              <a:t> проекты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b="1" dirty="0" err="1" smtClean="0"/>
              <a:t>монопроекты</a:t>
            </a:r>
            <a:r>
              <a:rPr lang="ru-RU" dirty="0" smtClean="0"/>
              <a:t> - в рамках </a:t>
            </a:r>
            <a:r>
              <a:rPr lang="ru-RU" b="1" dirty="0" smtClean="0"/>
              <a:t>одной области знаний</a:t>
            </a:r>
            <a:r>
              <a:rPr lang="ru-RU" dirty="0" smtClean="0"/>
              <a:t> (экологические, спортивные, исторические, музыкальные);</a:t>
            </a:r>
          </a:p>
          <a:p>
            <a:pPr marL="0" indent="0">
              <a:buNone/>
            </a:pPr>
            <a:r>
              <a:rPr lang="ru-RU" b="1" dirty="0" smtClean="0"/>
              <a:t>- </a:t>
            </a:r>
            <a:r>
              <a:rPr lang="ru-RU" b="1" dirty="0" err="1" smtClean="0"/>
              <a:t>межпредметные</a:t>
            </a:r>
            <a:r>
              <a:rPr lang="ru-RU" b="1" dirty="0" smtClean="0"/>
              <a:t> проекты </a:t>
            </a:r>
            <a:r>
              <a:rPr lang="ru-RU" dirty="0" smtClean="0"/>
              <a:t>- знания из нескольких областей. </a:t>
            </a:r>
          </a:p>
          <a:p>
            <a:pPr>
              <a:buFontTx/>
              <a:buChar char="-"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 продолжительности проекты бывают </a:t>
            </a:r>
            <a:r>
              <a:rPr lang="ru-RU" b="1" dirty="0" smtClean="0"/>
              <a:t>краткосрочными и долгосрочными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0180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 количеству участников </a:t>
            </a:r>
            <a:r>
              <a:rPr lang="ru-RU" sz="2400" b="1" dirty="0" smtClean="0">
                <a:solidFill>
                  <a:srgbClr val="00B050"/>
                </a:solidFill>
              </a:rPr>
              <a:t>проекты</a:t>
            </a:r>
            <a:r>
              <a:rPr lang="ru-RU" sz="2400" dirty="0" smtClean="0"/>
              <a:t> могут быть </a:t>
            </a:r>
            <a:r>
              <a:rPr lang="ru-RU" sz="2400" b="1" dirty="0" smtClean="0"/>
              <a:t>индивидуальными, парными и групповыми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3816424" cy="4929411"/>
          </a:xfrm>
        </p:spPr>
        <p:txBody>
          <a:bodyPr>
            <a:normAutofit fontScale="32500" lnSpcReduction="20000"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4900" dirty="0" smtClean="0"/>
              <a:t>Преимущества </a:t>
            </a:r>
            <a:r>
              <a:rPr lang="ru-RU" sz="4900" b="1" u="sng" dirty="0" smtClean="0"/>
              <a:t>персональных</a:t>
            </a:r>
            <a:r>
              <a:rPr lang="ru-RU" sz="4900" dirty="0" smtClean="0"/>
              <a:t> проектов:</a:t>
            </a:r>
          </a:p>
          <a:p>
            <a:endParaRPr lang="ru-RU" sz="4900" dirty="0" smtClean="0"/>
          </a:p>
          <a:p>
            <a:pPr marL="0" indent="0">
              <a:buNone/>
            </a:pPr>
            <a:r>
              <a:rPr lang="ru-RU" sz="4900" dirty="0" smtClean="0"/>
              <a:t>— </a:t>
            </a:r>
            <a:r>
              <a:rPr lang="ru-RU" sz="4900" b="1" dirty="0" smtClean="0"/>
              <a:t>план работы </a:t>
            </a:r>
            <a:r>
              <a:rPr lang="ru-RU" sz="4900" dirty="0" smtClean="0"/>
              <a:t>над проектом может быть выстроен и отслежен с максимальной точностью;</a:t>
            </a:r>
          </a:p>
          <a:p>
            <a:endParaRPr lang="ru-RU" sz="4900" dirty="0" smtClean="0"/>
          </a:p>
          <a:p>
            <a:pPr marL="0" indent="0">
              <a:buNone/>
            </a:pPr>
            <a:r>
              <a:rPr lang="ru-RU" sz="4900" dirty="0" smtClean="0"/>
              <a:t>— у обучающегося формируется </a:t>
            </a:r>
            <a:r>
              <a:rPr lang="ru-RU" sz="4900" b="1" dirty="0" smtClean="0"/>
              <a:t>чувство ответственности</a:t>
            </a:r>
            <a:r>
              <a:rPr lang="ru-RU" sz="4900" dirty="0" smtClean="0"/>
              <a:t>, поскольку выполнение проекта зависит только от него;</a:t>
            </a:r>
          </a:p>
          <a:p>
            <a:endParaRPr lang="ru-RU" sz="4900" dirty="0" smtClean="0"/>
          </a:p>
          <a:p>
            <a:pPr marL="0" indent="0">
              <a:buNone/>
            </a:pPr>
            <a:r>
              <a:rPr lang="ru-RU" sz="4900" dirty="0" smtClean="0"/>
              <a:t>— обучающийся приобретает </a:t>
            </a:r>
            <a:r>
              <a:rPr lang="ru-RU" sz="4900" b="1" dirty="0" smtClean="0"/>
              <a:t>опыт на всех этапах </a:t>
            </a:r>
            <a:r>
              <a:rPr lang="ru-RU" sz="4900" dirty="0" smtClean="0"/>
              <a:t>выполнения проекта – от рождения замысла до итогового результата;</a:t>
            </a:r>
          </a:p>
          <a:p>
            <a:endParaRPr lang="ru-RU" sz="4900" dirty="0" smtClean="0"/>
          </a:p>
          <a:p>
            <a:pPr marL="0" indent="0">
              <a:buNone/>
            </a:pPr>
            <a:r>
              <a:rPr lang="ru-RU" sz="4900" dirty="0" smtClean="0"/>
              <a:t>— у ребенка </a:t>
            </a:r>
            <a:r>
              <a:rPr lang="ru-RU" sz="4900" b="1" dirty="0" smtClean="0"/>
              <a:t>формируются</a:t>
            </a:r>
            <a:r>
              <a:rPr lang="ru-RU" sz="4900" dirty="0" smtClean="0"/>
              <a:t> исследовательские, презентационные, оценочные </a:t>
            </a:r>
            <a:r>
              <a:rPr lang="ru-RU" sz="4900" b="1" dirty="0" smtClean="0"/>
              <a:t>умения и навыки</a:t>
            </a:r>
            <a:r>
              <a:rPr lang="ru-RU" sz="4900" dirty="0" smtClean="0"/>
              <a:t>.</a:t>
            </a:r>
          </a:p>
          <a:p>
            <a:endParaRPr lang="ru-RU" sz="4900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11960" y="1052736"/>
            <a:ext cx="4752528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/>
              <a:t>Преимущества </a:t>
            </a:r>
            <a:r>
              <a:rPr lang="ru-RU" sz="1600" b="1" u="sng" dirty="0" smtClean="0"/>
              <a:t>групповых </a:t>
            </a:r>
            <a:r>
              <a:rPr lang="ru-RU" sz="1600" dirty="0" smtClean="0"/>
              <a:t>проектов:</a:t>
            </a:r>
          </a:p>
          <a:p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— в проектной группе формируются </a:t>
            </a:r>
            <a:r>
              <a:rPr lang="ru-RU" sz="1600" b="1" dirty="0" smtClean="0"/>
              <a:t>навыки сотрудничества</a:t>
            </a:r>
            <a:r>
              <a:rPr lang="ru-RU" sz="1600" dirty="0" smtClean="0"/>
              <a:t>;</a:t>
            </a:r>
          </a:p>
          <a:p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— в группе проект может быть выполнен наиболее </a:t>
            </a:r>
            <a:r>
              <a:rPr lang="ru-RU" sz="1600" b="1" dirty="0" smtClean="0"/>
              <a:t>глубоко и разносторонне</a:t>
            </a:r>
            <a:r>
              <a:rPr lang="ru-RU" sz="1600" dirty="0" smtClean="0"/>
              <a:t>:</a:t>
            </a:r>
          </a:p>
          <a:p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— на каждом этапе работы над проектом есть свой </a:t>
            </a:r>
            <a:r>
              <a:rPr lang="ru-RU" sz="1600" b="1" dirty="0" smtClean="0"/>
              <a:t>ситуативный лидер</a:t>
            </a:r>
            <a:r>
              <a:rPr lang="ru-RU" sz="1600" dirty="0" smtClean="0"/>
              <a:t>: лидер-генератор идей, лидер-исследователь, лидер-оформитель продукта, лидер-режиссер презентаций. Т.е. каждый обучающийся, в зависимости от своих сильных сторон, активно включается в работу на определенном этапе;</a:t>
            </a:r>
          </a:p>
          <a:p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— в рамках проектной группы могут быть образованы </a:t>
            </a:r>
            <a:r>
              <a:rPr lang="ru-RU" sz="1600" b="1" dirty="0" smtClean="0"/>
              <a:t>подгруппы</a:t>
            </a:r>
            <a:r>
              <a:rPr lang="ru-RU" sz="1600" dirty="0" smtClean="0"/>
              <a:t>, предлагающие различные пути решения проблемы, идеи, точки зрения. </a:t>
            </a:r>
            <a:r>
              <a:rPr lang="ru-RU" sz="1600" b="1" dirty="0" smtClean="0"/>
              <a:t>Элемент соревнования</a:t>
            </a:r>
            <a:r>
              <a:rPr lang="ru-RU" sz="1600" dirty="0" smtClean="0"/>
              <a:t> между ними, как правило, повышает мотивацию участников и положительно влияет на качество выполнения проекта.</a:t>
            </a:r>
          </a:p>
        </p:txBody>
      </p:sp>
    </p:spTree>
    <p:extLst>
      <p:ext uri="{BB962C8B-B14F-4D97-AF65-F5344CB8AC3E}">
        <p14:creationId xmlns:p14="http://schemas.microsoft.com/office/powerpoint/2010/main" xmlns="" val="161304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Варианты выходов </a:t>
            </a:r>
            <a:r>
              <a:rPr lang="ru-RU" sz="2800" b="1" dirty="0" smtClean="0">
                <a:solidFill>
                  <a:srgbClr val="00B050"/>
                </a:solidFill>
              </a:rPr>
              <a:t>проектной деятельности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206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4500" dirty="0" smtClean="0"/>
              <a:t>— тематическая выставка;</a:t>
            </a:r>
          </a:p>
          <a:p>
            <a:pPr marL="0" indent="0">
              <a:buNone/>
            </a:pPr>
            <a:endParaRPr lang="ru-RU" sz="4500" dirty="0" smtClean="0"/>
          </a:p>
          <a:p>
            <a:pPr marL="0" indent="0">
              <a:buNone/>
            </a:pPr>
            <a:r>
              <a:rPr lang="ru-RU" sz="4500" dirty="0" smtClean="0"/>
              <a:t>— рекламный буклет;</a:t>
            </a:r>
          </a:p>
          <a:p>
            <a:pPr marL="0" indent="0">
              <a:buNone/>
            </a:pPr>
            <a:endParaRPr lang="ru-RU" sz="4500" dirty="0" smtClean="0"/>
          </a:p>
          <a:p>
            <a:pPr marL="0" indent="0">
              <a:buNone/>
            </a:pPr>
            <a:r>
              <a:rPr lang="ru-RU" sz="4500" dirty="0" smtClean="0"/>
              <a:t>— сценарий праздника;</a:t>
            </a:r>
          </a:p>
          <a:p>
            <a:pPr marL="0" indent="0">
              <a:buNone/>
            </a:pPr>
            <a:endParaRPr lang="ru-RU" sz="4500" dirty="0" smtClean="0"/>
          </a:p>
          <a:p>
            <a:pPr marL="0" indent="0">
              <a:buNone/>
            </a:pPr>
            <a:r>
              <a:rPr lang="ru-RU" sz="4500" dirty="0" smtClean="0"/>
              <a:t>— видеофильм;</a:t>
            </a:r>
          </a:p>
          <a:p>
            <a:pPr marL="0" indent="0">
              <a:buNone/>
            </a:pPr>
            <a:endParaRPr lang="ru-RU" sz="4500" dirty="0" smtClean="0"/>
          </a:p>
          <a:p>
            <a:pPr marL="0" indent="0">
              <a:buNone/>
            </a:pPr>
            <a:r>
              <a:rPr lang="ru-RU" sz="4500" dirty="0" smtClean="0"/>
              <a:t>— фантастический проект;</a:t>
            </a:r>
          </a:p>
          <a:p>
            <a:pPr marL="0" indent="0">
              <a:buNone/>
            </a:pPr>
            <a:endParaRPr lang="ru-RU" sz="4500" dirty="0" smtClean="0"/>
          </a:p>
          <a:p>
            <a:pPr marL="0" indent="0">
              <a:buNone/>
            </a:pPr>
            <a:r>
              <a:rPr lang="ru-RU" sz="4500" dirty="0" smtClean="0"/>
              <a:t>— костюм;</a:t>
            </a:r>
          </a:p>
          <a:p>
            <a:pPr marL="0" indent="0">
              <a:buNone/>
            </a:pPr>
            <a:endParaRPr lang="ru-RU" sz="4500" dirty="0" smtClean="0"/>
          </a:p>
          <a:p>
            <a:pPr marL="0" indent="0">
              <a:buNone/>
            </a:pPr>
            <a:r>
              <a:rPr lang="ru-RU" sz="4500" dirty="0" smtClean="0"/>
              <a:t>— музыкальное произведение;</a:t>
            </a:r>
          </a:p>
          <a:p>
            <a:pPr marL="0" indent="0">
              <a:buNone/>
            </a:pPr>
            <a:endParaRPr lang="ru-RU" sz="4500" dirty="0" smtClean="0"/>
          </a:p>
          <a:p>
            <a:pPr marL="0" indent="0">
              <a:buNone/>
            </a:pPr>
            <a:r>
              <a:rPr lang="ru-RU" sz="4500" dirty="0" smtClean="0"/>
              <a:t>— оформление кабинетов;</a:t>
            </a:r>
          </a:p>
          <a:p>
            <a:pPr marL="0" indent="0">
              <a:buNone/>
            </a:pPr>
            <a:endParaRPr lang="ru-RU" sz="4500" dirty="0" smtClean="0"/>
          </a:p>
          <a:p>
            <a:pPr marL="0" indent="0">
              <a:buNone/>
            </a:pPr>
            <a:r>
              <a:rPr lang="ru-RU" sz="4500" dirty="0" smtClean="0"/>
              <a:t>— предложения по улучшению какой-то ситуации;</a:t>
            </a:r>
          </a:p>
          <a:p>
            <a:pPr marL="0" indent="0">
              <a:buNone/>
            </a:pPr>
            <a:endParaRPr lang="ru-RU" sz="4500" dirty="0" smtClean="0"/>
          </a:p>
          <a:p>
            <a:pPr marL="0" indent="0">
              <a:buNone/>
            </a:pPr>
            <a:r>
              <a:rPr lang="ru-RU" sz="4500" dirty="0" smtClean="0"/>
              <a:t>— прогноз развития ситуации.</a:t>
            </a:r>
          </a:p>
          <a:p>
            <a:pPr marL="0" indent="0">
              <a:buNone/>
            </a:pPr>
            <a:endParaRPr lang="ru-RU" sz="4500" dirty="0" smtClean="0"/>
          </a:p>
          <a:p>
            <a:pPr marL="0" indent="0">
              <a:buNone/>
            </a:pPr>
            <a:r>
              <a:rPr lang="ru-RU" sz="4500" dirty="0" smtClean="0"/>
              <a:t>Экологические проекты очень часто носят характер социального проекта.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xmlns="" val="335191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Социальный </a:t>
            </a:r>
            <a:r>
              <a:rPr lang="ru-RU" sz="3200" dirty="0" smtClean="0">
                <a:solidFill>
                  <a:srgbClr val="00B050"/>
                </a:solidFill>
              </a:rPr>
              <a:t>проект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Социальный проект </a:t>
            </a:r>
            <a:r>
              <a:rPr lang="ru-RU" dirty="0" smtClean="0"/>
              <a:t>–проект, предполагающий целью нахождение решения какой-либо социальной проблемы, создание нового социального продукта, развитие идеи, улучшение процесса или ситуации для жизни общества или его групп, проект нужный социуму.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Социальные проекты: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— оздоровительные проекты;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— проекты историко-культурной направленности;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— ориентированные на проблемы и интересы конкретной этнической группы (или какой-либо молодежной субкультуры);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— социально значимые для определенной местности, района, города;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— образовательные и </a:t>
            </a:r>
            <a:r>
              <a:rPr lang="ru-RU" dirty="0" err="1" smtClean="0"/>
              <a:t>профориентационные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9622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0229238"/>
              </p:ext>
            </p:extLst>
          </p:nvPr>
        </p:nvGraphicFramePr>
        <p:xfrm>
          <a:off x="395536" y="188639"/>
          <a:ext cx="8424935" cy="6539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1573"/>
                <a:gridCol w="2792082"/>
                <a:gridCol w="2971280"/>
              </a:tblGrid>
              <a:tr h="376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Параметр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Проект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Исследование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</a:tr>
              <a:tr h="376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effectLst/>
                        </a:rPr>
                        <a:t>Мыследеятельность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Субъективная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Объективная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</a:tr>
              <a:tr h="376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Решаемая проблема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Социальная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Когнитивная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</a:tr>
              <a:tr h="753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Смысл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Создание нового продукта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Открытие «нового» знания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</a:tr>
              <a:tr h="753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Дифференцирующий признак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Реализуемость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Доказуемость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</a:tr>
              <a:tr h="753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Измеряемость результата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Нет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</a:tr>
              <a:tr h="376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Тип планирования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 цели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Последовательная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</a:tr>
              <a:tr h="376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Тип отношений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 временем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 предметным миром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</a:tr>
              <a:tr h="113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Пропедевтика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Инжиниринг, организационное проектирование, </a:t>
                      </a: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дизайн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Научная деятельность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</a:tr>
              <a:tr h="376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Результат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Продукт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Открытие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</a:tr>
              <a:tr h="376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Описание процесса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Рефлексивный дневник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Лабораторный журнал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</a:tr>
              <a:tr h="376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77" marR="5787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7855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Вопрос, который задается при </a:t>
            </a:r>
            <a:r>
              <a:rPr lang="ru-RU" dirty="0" smtClean="0">
                <a:solidFill>
                  <a:srgbClr val="00B050"/>
                </a:solidFill>
              </a:rPr>
              <a:t>проектной</a:t>
            </a:r>
            <a:r>
              <a:rPr lang="ru-RU" dirty="0" smtClean="0"/>
              <a:t> работе, – «Смогу ли я </a:t>
            </a:r>
            <a:r>
              <a:rPr lang="ru-RU" b="1" dirty="0" smtClean="0"/>
              <a:t>реализовать</a:t>
            </a:r>
            <a:r>
              <a:rPr lang="ru-RU" dirty="0" smtClean="0"/>
              <a:t> то, что придумал и хочу сделать?».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Вопрос </a:t>
            </a:r>
            <a:r>
              <a:rPr lang="ru-RU" dirty="0" smtClean="0">
                <a:solidFill>
                  <a:srgbClr val="0070C0"/>
                </a:solidFill>
              </a:rPr>
              <a:t>исследовательской</a:t>
            </a:r>
            <a:r>
              <a:rPr lang="ru-RU" dirty="0" smtClean="0"/>
              <a:t> деятельности – «Смогу ли я </a:t>
            </a:r>
            <a:r>
              <a:rPr lang="ru-RU" b="1" dirty="0" smtClean="0"/>
              <a:t>доказать</a:t>
            </a:r>
            <a:r>
              <a:rPr lang="ru-RU" dirty="0" smtClean="0"/>
              <a:t> то, что открыл или обнаружил?».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5631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8229600" cy="1143000"/>
          </a:xfrm>
        </p:spPr>
        <p:txBody>
          <a:bodyPr/>
          <a:lstStyle/>
          <a:p>
            <a:pPr algn="r"/>
            <a:r>
              <a:rPr lang="ru-RU" dirty="0" smtClean="0"/>
              <a:t>Я.А. Коменский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«…обучая других, обучаешься сам…»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853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16832"/>
            <a:ext cx="8229600" cy="2592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Чем отличается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1" dirty="0" smtClean="0">
                <a:solidFill>
                  <a:srgbClr val="00B050"/>
                </a:solidFill>
              </a:rPr>
              <a:t>проект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 </a:t>
            </a:r>
            <a:br>
              <a:rPr lang="ru-RU" dirty="0" smtClean="0"/>
            </a:br>
            <a:r>
              <a:rPr lang="ru-RU" b="1" dirty="0" smtClean="0">
                <a:solidFill>
                  <a:srgbClr val="0070C0"/>
                </a:solidFill>
              </a:rPr>
              <a:t>исследования</a:t>
            </a:r>
            <a:r>
              <a:rPr lang="ru-RU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3299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124744"/>
            <a:ext cx="4038600" cy="345638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900" b="1" u="sng" dirty="0" smtClean="0">
                <a:solidFill>
                  <a:srgbClr val="00B050"/>
                </a:solidFill>
              </a:rPr>
              <a:t>Проект</a:t>
            </a:r>
            <a:r>
              <a:rPr lang="ru-RU" sz="2900" dirty="0" smtClean="0"/>
              <a:t> - это организованный учителем и самостоятельно выполняемый детьми комплекс действий, завершающихся </a:t>
            </a:r>
            <a:r>
              <a:rPr lang="ru-RU" sz="2900" b="1" dirty="0" smtClean="0"/>
              <a:t>созданием продукта</a:t>
            </a:r>
            <a:r>
              <a:rPr lang="ru-RU" sz="2900" dirty="0" smtClean="0"/>
              <a:t>.</a:t>
            </a:r>
          </a:p>
          <a:p>
            <a:pPr marL="0" indent="0">
              <a:buNone/>
            </a:pPr>
            <a:endParaRPr lang="ru-RU" sz="2900" dirty="0" smtClean="0"/>
          </a:p>
          <a:p>
            <a:pPr marL="0" indent="0">
              <a:buNone/>
            </a:pPr>
            <a:r>
              <a:rPr lang="ru-RU" sz="2900" dirty="0" smtClean="0">
                <a:solidFill>
                  <a:srgbClr val="00B050"/>
                </a:solidFill>
              </a:rPr>
              <a:t>Проект </a:t>
            </a:r>
            <a:r>
              <a:rPr lang="ru-RU" sz="2900" dirty="0" smtClean="0"/>
              <a:t>– это </a:t>
            </a:r>
            <a:r>
              <a:rPr lang="ru-RU" sz="2900" b="1" dirty="0" smtClean="0">
                <a:solidFill>
                  <a:srgbClr val="00B050"/>
                </a:solidFill>
              </a:rPr>
              <a:t>пять «П»</a:t>
            </a:r>
            <a:r>
              <a:rPr lang="ru-RU" sz="2900" dirty="0" smtClean="0"/>
              <a:t>:</a:t>
            </a:r>
          </a:p>
          <a:p>
            <a:pPr marL="0" indent="0">
              <a:buNone/>
            </a:pPr>
            <a:endParaRPr lang="ru-RU" sz="2900" dirty="0" smtClean="0"/>
          </a:p>
          <a:p>
            <a:pPr marL="0" indent="0">
              <a:buNone/>
            </a:pPr>
            <a:r>
              <a:rPr lang="ru-RU" sz="2900" dirty="0" smtClean="0"/>
              <a:t>1. </a:t>
            </a:r>
            <a:r>
              <a:rPr lang="ru-RU" sz="2900" b="1" dirty="0" smtClean="0"/>
              <a:t>П</a:t>
            </a:r>
            <a:r>
              <a:rPr lang="ru-RU" sz="2900" dirty="0" smtClean="0"/>
              <a:t>роблема</a:t>
            </a:r>
          </a:p>
          <a:p>
            <a:pPr marL="0" indent="0">
              <a:buNone/>
            </a:pPr>
            <a:endParaRPr lang="ru-RU" sz="2900" dirty="0" smtClean="0"/>
          </a:p>
          <a:p>
            <a:pPr marL="0" indent="0">
              <a:buNone/>
            </a:pPr>
            <a:r>
              <a:rPr lang="ru-RU" sz="2900" dirty="0" smtClean="0"/>
              <a:t>2. </a:t>
            </a:r>
            <a:r>
              <a:rPr lang="ru-RU" sz="2900" b="1" dirty="0" smtClean="0"/>
              <a:t>П</a:t>
            </a:r>
            <a:r>
              <a:rPr lang="ru-RU" sz="2900" dirty="0" smtClean="0"/>
              <a:t>роектирование (планирование)</a:t>
            </a:r>
          </a:p>
          <a:p>
            <a:pPr marL="0" indent="0">
              <a:buNone/>
            </a:pPr>
            <a:endParaRPr lang="ru-RU" sz="2900" dirty="0" smtClean="0"/>
          </a:p>
          <a:p>
            <a:pPr marL="0" indent="0">
              <a:buNone/>
            </a:pPr>
            <a:r>
              <a:rPr lang="ru-RU" sz="2900" dirty="0" smtClean="0"/>
              <a:t>3. </a:t>
            </a:r>
            <a:r>
              <a:rPr lang="ru-RU" sz="2900" b="1" dirty="0" smtClean="0"/>
              <a:t>П</a:t>
            </a:r>
            <a:r>
              <a:rPr lang="ru-RU" sz="2900" dirty="0" smtClean="0"/>
              <a:t>оиск информации</a:t>
            </a:r>
          </a:p>
          <a:p>
            <a:pPr marL="0" indent="0">
              <a:buNone/>
            </a:pPr>
            <a:endParaRPr lang="ru-RU" sz="2900" dirty="0" smtClean="0"/>
          </a:p>
          <a:p>
            <a:pPr marL="0" indent="0">
              <a:buNone/>
            </a:pPr>
            <a:r>
              <a:rPr lang="ru-RU" sz="2900" dirty="0" smtClean="0"/>
              <a:t>4. </a:t>
            </a:r>
            <a:r>
              <a:rPr lang="ru-RU" sz="2900" b="1" dirty="0" smtClean="0"/>
              <a:t>П</a:t>
            </a:r>
            <a:r>
              <a:rPr lang="ru-RU" sz="2900" dirty="0" smtClean="0"/>
              <a:t>родукт (создание проектного продукта)</a:t>
            </a:r>
          </a:p>
          <a:p>
            <a:pPr marL="0" indent="0">
              <a:buNone/>
            </a:pPr>
            <a:endParaRPr lang="ru-RU" sz="2900" dirty="0" smtClean="0"/>
          </a:p>
          <a:p>
            <a:pPr marL="0" indent="0">
              <a:buNone/>
            </a:pPr>
            <a:r>
              <a:rPr lang="ru-RU" sz="2900" dirty="0" smtClean="0"/>
              <a:t>5. </a:t>
            </a:r>
            <a:r>
              <a:rPr lang="ru-RU" sz="2900" b="1" dirty="0" smtClean="0"/>
              <a:t>П</a:t>
            </a:r>
            <a:r>
              <a:rPr lang="ru-RU" sz="2900" dirty="0" smtClean="0"/>
              <a:t>резентация проектного продукта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628800"/>
            <a:ext cx="4320480" cy="172819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400" b="1" u="sng" dirty="0" smtClean="0">
                <a:solidFill>
                  <a:srgbClr val="0070C0"/>
                </a:solidFill>
              </a:rPr>
              <a:t>Исследование</a:t>
            </a:r>
            <a:r>
              <a:rPr lang="ru-RU" sz="3400" dirty="0" smtClean="0"/>
              <a:t> - процесс выработки </a:t>
            </a:r>
            <a:r>
              <a:rPr lang="ru-RU" sz="3400" b="1" dirty="0" smtClean="0"/>
              <a:t>новых знаний</a:t>
            </a:r>
            <a:r>
              <a:rPr lang="ru-RU" sz="3400" dirty="0" smtClean="0"/>
              <a:t>, один из видов познавательной деятельности человека.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endParaRPr lang="ru-RU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39552" y="4365104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/>
              <a:t>Отличие </a:t>
            </a:r>
            <a:r>
              <a:rPr lang="ru-RU" u="sng" dirty="0" smtClean="0">
                <a:solidFill>
                  <a:srgbClr val="0070C0"/>
                </a:solidFill>
              </a:rPr>
              <a:t>исследования</a:t>
            </a:r>
            <a:r>
              <a:rPr lang="ru-RU" u="sng" dirty="0" smtClean="0"/>
              <a:t> от </a:t>
            </a:r>
            <a:r>
              <a:rPr lang="ru-RU" u="sng" dirty="0" smtClean="0">
                <a:solidFill>
                  <a:srgbClr val="00B050"/>
                </a:solidFill>
              </a:rPr>
              <a:t>проектирования</a:t>
            </a:r>
            <a:r>
              <a:rPr lang="ru-RU" dirty="0" smtClean="0"/>
              <a:t>: </a:t>
            </a:r>
          </a:p>
          <a:p>
            <a:r>
              <a:rPr lang="ru-RU" dirty="0" smtClean="0"/>
              <a:t>- </a:t>
            </a:r>
            <a:r>
              <a:rPr lang="ru-RU" dirty="0" smtClean="0">
                <a:solidFill>
                  <a:srgbClr val="0070C0"/>
                </a:solidFill>
              </a:rPr>
              <a:t>исследование</a:t>
            </a:r>
            <a:r>
              <a:rPr lang="ru-RU" dirty="0" smtClean="0"/>
              <a:t> не создает заранее планируемого объекта, его модели или прототипа, а у </a:t>
            </a:r>
            <a:r>
              <a:rPr lang="ru-RU" dirty="0" smtClean="0">
                <a:solidFill>
                  <a:srgbClr val="00B050"/>
                </a:solidFill>
              </a:rPr>
              <a:t>проекта</a:t>
            </a:r>
            <a:r>
              <a:rPr lang="ru-RU" dirty="0" smtClean="0"/>
              <a:t> всегда есть «продукт»;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- исследование</a:t>
            </a:r>
            <a:r>
              <a:rPr lang="ru-RU" dirty="0" smtClean="0"/>
              <a:t> - поиск истины или неизвестного, а </a:t>
            </a:r>
            <a:r>
              <a:rPr lang="ru-RU" dirty="0" smtClean="0">
                <a:solidFill>
                  <a:srgbClr val="00B050"/>
                </a:solidFill>
              </a:rPr>
              <a:t>проектирование</a:t>
            </a:r>
            <a:r>
              <a:rPr lang="ru-RU" dirty="0" smtClean="0"/>
              <a:t> - решение определенной, ясно осознаваемой задачи;</a:t>
            </a:r>
          </a:p>
          <a:p>
            <a:r>
              <a:rPr lang="ru-RU" dirty="0" smtClean="0"/>
              <a:t>- </a:t>
            </a:r>
            <a:r>
              <a:rPr lang="ru-RU" dirty="0" smtClean="0">
                <a:solidFill>
                  <a:srgbClr val="00B050"/>
                </a:solidFill>
              </a:rPr>
              <a:t>проектирование</a:t>
            </a:r>
            <a:r>
              <a:rPr lang="ru-RU" dirty="0" smtClean="0"/>
              <a:t> изначально задает предел, глубину решения проблемы, в то время как </a:t>
            </a:r>
            <a:r>
              <a:rPr lang="ru-RU" dirty="0" smtClean="0">
                <a:solidFill>
                  <a:srgbClr val="0070C0"/>
                </a:solidFill>
              </a:rPr>
              <a:t>исследование </a:t>
            </a:r>
            <a:r>
              <a:rPr lang="ru-RU" dirty="0" smtClean="0"/>
              <a:t>допускает бесконечное движение вглубь.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9210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 цели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13247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Цель </a:t>
            </a:r>
            <a:r>
              <a:rPr lang="ru-RU" dirty="0" smtClean="0">
                <a:solidFill>
                  <a:srgbClr val="00B050"/>
                </a:solidFill>
              </a:rPr>
              <a:t>проектной деятельности </a:t>
            </a:r>
            <a:r>
              <a:rPr lang="ru-RU" dirty="0" smtClean="0"/>
              <a:t>– </a:t>
            </a:r>
            <a:r>
              <a:rPr lang="ru-RU" b="1" dirty="0" smtClean="0"/>
              <a:t>реализация</a:t>
            </a:r>
            <a:r>
              <a:rPr lang="ru-RU" dirty="0" smtClean="0"/>
              <a:t> проектного </a:t>
            </a:r>
            <a:r>
              <a:rPr lang="ru-RU" b="1" dirty="0" smtClean="0"/>
              <a:t>замысла</a:t>
            </a:r>
            <a:r>
              <a:rPr lang="ru-RU" dirty="0" smtClean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038600" cy="16127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Цель </a:t>
            </a:r>
            <a:r>
              <a:rPr lang="ru-RU" dirty="0" smtClean="0">
                <a:solidFill>
                  <a:srgbClr val="0070C0"/>
                </a:solidFill>
              </a:rPr>
              <a:t>исследовательской деятельности </a:t>
            </a:r>
            <a:r>
              <a:rPr lang="ru-RU" dirty="0" smtClean="0"/>
              <a:t>- </a:t>
            </a:r>
            <a:r>
              <a:rPr lang="ru-RU" b="1" dirty="0" smtClean="0"/>
              <a:t>уяснения сущности явления</a:t>
            </a:r>
            <a:r>
              <a:rPr lang="ru-RU" dirty="0" smtClean="0"/>
              <a:t>, истины, открытие новых закономерностей и т.п.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4653136"/>
            <a:ext cx="8316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Оба вида деятельности в зависимости от цели могут быть</a:t>
            </a:r>
          </a:p>
          <a:p>
            <a:pPr algn="ctr"/>
            <a:r>
              <a:rPr lang="ru-RU" dirty="0" smtClean="0"/>
              <a:t> подсистемами друг у друга: </a:t>
            </a:r>
          </a:p>
          <a:p>
            <a:r>
              <a:rPr lang="ru-RU" dirty="0" smtClean="0"/>
              <a:t>- в случае реализации </a:t>
            </a:r>
            <a:r>
              <a:rPr lang="ru-RU" dirty="0" smtClean="0">
                <a:solidFill>
                  <a:srgbClr val="00B050"/>
                </a:solidFill>
              </a:rPr>
              <a:t>проекта</a:t>
            </a:r>
            <a:r>
              <a:rPr lang="ru-RU" dirty="0" smtClean="0"/>
              <a:t> в качестве одного из средств </a:t>
            </a:r>
          </a:p>
          <a:p>
            <a:r>
              <a:rPr lang="ru-RU" dirty="0" smtClean="0"/>
              <a:t>будет выступать исследование;</a:t>
            </a:r>
          </a:p>
          <a:p>
            <a:r>
              <a:rPr lang="ru-RU" dirty="0" smtClean="0"/>
              <a:t>- в случае проведения </a:t>
            </a:r>
            <a:r>
              <a:rPr lang="ru-RU" dirty="0" smtClean="0">
                <a:solidFill>
                  <a:srgbClr val="0070C0"/>
                </a:solidFill>
              </a:rPr>
              <a:t>исследования</a:t>
            </a:r>
            <a:r>
              <a:rPr lang="ru-RU" dirty="0" smtClean="0"/>
              <a:t> – одним их средств может быть проектирование.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703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 наличию гипотезы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Гипотеза в </a:t>
            </a:r>
            <a:r>
              <a:rPr lang="ru-RU" dirty="0" smtClean="0">
                <a:solidFill>
                  <a:srgbClr val="00B050"/>
                </a:solidFill>
              </a:rPr>
              <a:t>проекте</a:t>
            </a:r>
            <a:r>
              <a:rPr lang="ru-RU" dirty="0" smtClean="0"/>
              <a:t> может быть не всегда, </a:t>
            </a:r>
            <a:r>
              <a:rPr lang="ru-RU" b="1" dirty="0" smtClean="0"/>
              <a:t>нет исследования в проекте, нет гипотезы.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Проекты</a:t>
            </a:r>
            <a:r>
              <a:rPr lang="ru-RU" dirty="0" smtClean="0"/>
              <a:t> могут быть и без исследования (творческие, социальные, информационные).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Исследование </a:t>
            </a:r>
            <a:r>
              <a:rPr lang="ru-RU" dirty="0" smtClean="0"/>
              <a:t>подразумевает </a:t>
            </a:r>
            <a:r>
              <a:rPr lang="ru-RU" b="1" dirty="0" smtClean="0"/>
              <a:t>выдвижение гипотез </a:t>
            </a:r>
            <a:r>
              <a:rPr lang="ru-RU" dirty="0" smtClean="0"/>
              <a:t>и теорий, их экспериментальную и теоретическую проверку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7050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такое гипотеза?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8147248" cy="24048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Гипотеза – предложение, еще не доказанная и не подтвержденная опытом догадка. </a:t>
            </a:r>
          </a:p>
          <a:p>
            <a:pPr marL="0" indent="0">
              <a:buNone/>
            </a:pPr>
            <a:r>
              <a:rPr lang="ru-RU" dirty="0" smtClean="0"/>
              <a:t>Любая гипотеза должна быть опровержима хотя бы в принципе. </a:t>
            </a:r>
          </a:p>
          <a:p>
            <a:pPr marL="0" indent="0">
              <a:buNone/>
            </a:pPr>
            <a:r>
              <a:rPr lang="ru-RU" dirty="0" smtClean="0"/>
              <a:t>Неопровержимые предположения гипотезами не являются. </a:t>
            </a:r>
          </a:p>
          <a:p>
            <a:pPr marL="0" indent="0">
              <a:buNone/>
            </a:pPr>
            <a:r>
              <a:rPr lang="ru-RU" dirty="0" smtClean="0"/>
              <a:t>В результате исследования гипотеза подтверждается или опровергается.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504" y="4869160"/>
            <a:ext cx="8928992" cy="17281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Причина (что влияет)– что делает(</a:t>
            </a:r>
            <a:r>
              <a:rPr lang="ru-RU" b="1" dirty="0" err="1" smtClean="0">
                <a:solidFill>
                  <a:srgbClr val="FF0000"/>
                </a:solidFill>
              </a:rPr>
              <a:t>ся</a:t>
            </a:r>
            <a:r>
              <a:rPr lang="ru-RU" b="1" dirty="0" smtClean="0">
                <a:solidFill>
                  <a:srgbClr val="FF0000"/>
                </a:solidFill>
              </a:rPr>
              <a:t>)? – следствие (на что влияет)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138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692696"/>
            <a:ext cx="4244280" cy="597666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u="sng" dirty="0" smtClean="0"/>
              <a:t>Этапы </a:t>
            </a:r>
            <a:r>
              <a:rPr lang="ru-RU" b="1" u="sng" dirty="0" smtClean="0">
                <a:solidFill>
                  <a:srgbClr val="00B050"/>
                </a:solidFill>
              </a:rPr>
              <a:t>проектной</a:t>
            </a:r>
            <a:r>
              <a:rPr lang="ru-RU" u="sng" dirty="0" smtClean="0">
                <a:solidFill>
                  <a:srgbClr val="00B050"/>
                </a:solidFill>
              </a:rPr>
              <a:t> </a:t>
            </a:r>
            <a:r>
              <a:rPr lang="ru-RU" u="sng" dirty="0" smtClean="0"/>
              <a:t>деятельности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Определение  темы и названия проекта , поиск  и анализ проблемы, постановка цели проекта, выбор.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Обсуждение возможных вариантов исследования, сравнение предполагаемых стратегий, выбор способов, сбор и изучение информации, определение формы продукта и требований к продукту, составление плана работы, распределение обязанностей.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Выполнение запланированных технологический операций, внесение необходимых изменений.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Подготовка и защита презентации.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Анализ результатов выполнения проекта, оценка качества выполнения проекта.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620688"/>
            <a:ext cx="4244280" cy="623731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u="sng" dirty="0" smtClean="0"/>
              <a:t>Этапы  </a:t>
            </a:r>
            <a:r>
              <a:rPr lang="ru-RU" b="1" u="sng" dirty="0" smtClean="0">
                <a:solidFill>
                  <a:srgbClr val="0070C0"/>
                </a:solidFill>
              </a:rPr>
              <a:t>исследования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Формулирование проблемы, обоснование актуальности выбранной темы.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Выдвижение гипотезы.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Постановка цели и конкретных задач исследования.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Определение объекта и предмета исследования.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Выбор методов и методики проведения исследования.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Описание процесса исследования.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Обсуждение результатов исследования.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Формулирование выводов и оценка полученных результатов.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744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 продукту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24745"/>
            <a:ext cx="4038600" cy="381642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Проект </a:t>
            </a:r>
            <a:r>
              <a:rPr lang="ru-RU" dirty="0" smtClean="0"/>
              <a:t>– это замысел, план, творчество по плану.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Проектирование - последовательное выполнение серии четко определенных, алгоритмизированных шагов для получения результата.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Проектная деятельность всегда предполагает составление четкого плана проводимых изысканий, требует ясного формулирования и осознания изучаемой проблемы, выработку реальных гипотез, их проверку в соответствии с четким планом и т.п.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24745"/>
            <a:ext cx="4038600" cy="36724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Исследование</a:t>
            </a:r>
            <a:r>
              <a:rPr lang="ru-RU" b="1" dirty="0" smtClean="0"/>
              <a:t> </a:t>
            </a:r>
            <a:r>
              <a:rPr lang="ru-RU" dirty="0" smtClean="0"/>
              <a:t>– процесс выработки новых знаний, истинное творчество.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Исследование - это поиск истины, неизвестного, новых знаний. При этом исследователь не всегда знает, что принесет ему сделанное в ходе исследования открытие.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Исследовательская деятельность изначально должна быть свободной, не регламентированной какими-либо внешними установками, она более гибкая, в ней значительно больше места для импровизации.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5661248"/>
            <a:ext cx="75024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При организации любой деятельности необходимо учитывать </a:t>
            </a:r>
          </a:p>
          <a:p>
            <a:pPr algn="ctr"/>
            <a:r>
              <a:rPr lang="ru-RU" dirty="0" smtClean="0"/>
              <a:t>возрастные особенности школьников, создавать условия для их развития.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174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Этапы </a:t>
            </a:r>
            <a:r>
              <a:rPr lang="ru-RU" sz="3200" b="1" dirty="0" smtClean="0">
                <a:solidFill>
                  <a:srgbClr val="0070C0"/>
                </a:solidFill>
              </a:rPr>
              <a:t>исследования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7931224" cy="50734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1. Обоснование </a:t>
            </a:r>
            <a:r>
              <a:rPr lang="ru-RU" b="1" dirty="0" smtClean="0"/>
              <a:t>актуальности</a:t>
            </a:r>
            <a:r>
              <a:rPr lang="ru-RU" dirty="0" smtClean="0"/>
              <a:t> выбранной темы.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 Выдвижение </a:t>
            </a:r>
            <a:r>
              <a:rPr lang="ru-RU" b="1" dirty="0" smtClean="0"/>
              <a:t>гипотезы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Постановка </a:t>
            </a:r>
            <a:r>
              <a:rPr lang="ru-RU" b="1" dirty="0" smtClean="0"/>
              <a:t>цели и задач </a:t>
            </a:r>
            <a:r>
              <a:rPr lang="ru-RU" dirty="0" smtClean="0"/>
              <a:t>исследования.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 Определение </a:t>
            </a:r>
            <a:r>
              <a:rPr lang="ru-RU" b="1" dirty="0" smtClean="0"/>
              <a:t>объекта и предмета </a:t>
            </a:r>
            <a:r>
              <a:rPr lang="ru-RU" dirty="0" smtClean="0"/>
              <a:t>исследования.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5. Выбор </a:t>
            </a:r>
            <a:r>
              <a:rPr lang="ru-RU" b="1" dirty="0" smtClean="0"/>
              <a:t>методов (методик) </a:t>
            </a:r>
            <a:r>
              <a:rPr lang="ru-RU" dirty="0" smtClean="0"/>
              <a:t>проведения исследования.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6. Описание </a:t>
            </a:r>
            <a:r>
              <a:rPr lang="ru-RU" b="1" dirty="0" smtClean="0"/>
              <a:t>процесса</a:t>
            </a:r>
            <a:r>
              <a:rPr lang="ru-RU" dirty="0" smtClean="0"/>
              <a:t> исследования.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7. Обобщение </a:t>
            </a:r>
            <a:r>
              <a:rPr lang="ru-RU" b="1" dirty="0" smtClean="0"/>
              <a:t>результатов</a:t>
            </a:r>
            <a:r>
              <a:rPr lang="ru-RU" dirty="0" smtClean="0"/>
              <a:t> исследования.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8. Формулирование </a:t>
            </a:r>
            <a:r>
              <a:rPr lang="ru-RU" b="1" dirty="0" smtClean="0"/>
              <a:t>выводов</a:t>
            </a:r>
            <a:r>
              <a:rPr lang="ru-RU" dirty="0" smtClean="0"/>
              <a:t> и оценка полученных результатов.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7747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1272</Words>
  <Application>Microsoft Office PowerPoint</Application>
  <PresentationFormat>Экран (4:3)</PresentationFormat>
  <Paragraphs>237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Проект  или  исследование?</vt:lpstr>
      <vt:lpstr>Чем отличается  проект  от  исследования?</vt:lpstr>
      <vt:lpstr>Определение</vt:lpstr>
      <vt:lpstr>По цели</vt:lpstr>
      <vt:lpstr>По наличию гипотезы</vt:lpstr>
      <vt:lpstr>Что такое гипотеза?</vt:lpstr>
      <vt:lpstr>Слайд 7</vt:lpstr>
      <vt:lpstr>По продукту</vt:lpstr>
      <vt:lpstr>Этапы исследования</vt:lpstr>
      <vt:lpstr>Этапы проекта: </vt:lpstr>
      <vt:lpstr>Проект</vt:lpstr>
      <vt:lpstr>По количеству участников проекты могут быть индивидуальными, парными и групповыми</vt:lpstr>
      <vt:lpstr>Варианты выходов проектной деятельности </vt:lpstr>
      <vt:lpstr>Социальный проект</vt:lpstr>
      <vt:lpstr>Слайд 15</vt:lpstr>
      <vt:lpstr>Слайд 16</vt:lpstr>
      <vt:lpstr>Я.А. Коменский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или  исследование?</dc:title>
  <dc:creator>Master</dc:creator>
  <cp:lastModifiedBy>mlsh</cp:lastModifiedBy>
  <cp:revision>18</cp:revision>
  <cp:lastPrinted>2017-10-29T23:55:57Z</cp:lastPrinted>
  <dcterms:created xsi:type="dcterms:W3CDTF">2017-10-29T10:32:41Z</dcterms:created>
  <dcterms:modified xsi:type="dcterms:W3CDTF">2017-10-30T01:04:53Z</dcterms:modified>
</cp:coreProperties>
</file>