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72" r:id="rId3"/>
    <p:sldId id="291" r:id="rId4"/>
    <p:sldId id="292" r:id="rId5"/>
    <p:sldId id="293" r:id="rId6"/>
    <p:sldId id="294" r:id="rId7"/>
    <p:sldId id="295" r:id="rId8"/>
    <p:sldId id="258" r:id="rId9"/>
    <p:sldId id="259" r:id="rId10"/>
    <p:sldId id="261" r:id="rId11"/>
    <p:sldId id="262" r:id="rId12"/>
    <p:sldId id="296" r:id="rId13"/>
    <p:sldId id="297" r:id="rId14"/>
    <p:sldId id="298" r:id="rId15"/>
    <p:sldId id="280" r:id="rId16"/>
    <p:sldId id="287" r:id="rId17"/>
    <p:sldId id="283" r:id="rId18"/>
    <p:sldId id="284" r:id="rId19"/>
    <p:sldId id="266" r:id="rId20"/>
    <p:sldId id="271" r:id="rId21"/>
    <p:sldId id="267" r:id="rId22"/>
    <p:sldId id="268" r:id="rId23"/>
    <p:sldId id="281" r:id="rId24"/>
    <p:sldId id="256" r:id="rId25"/>
    <p:sldId id="269" r:id="rId26"/>
    <p:sldId id="264" r:id="rId27"/>
    <p:sldId id="286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48" autoAdjust="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harskiyAS\Desktop\&#1057;&#1052;&#1048;%20&#1084;&#1072;&#1088;&#1090;\MC%202015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rskiyAS\Desktop\&#1057;&#1052;&#1048;%20&#1084;&#1072;&#1088;&#1090;\MC%202015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39879230018298"/>
          <c:y val="4.4122711514334022E-2"/>
          <c:w val="0.53850481384704418"/>
          <c:h val="0.90058145569337145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7379624"/>
        <c:axId val="117436032"/>
      </c:barChart>
      <c:catAx>
        <c:axId val="117379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17436032"/>
        <c:crosses val="autoZero"/>
        <c:auto val="1"/>
        <c:lblAlgn val="ctr"/>
        <c:lblOffset val="100"/>
        <c:noMultiLvlLbl val="0"/>
      </c:catAx>
      <c:valAx>
        <c:axId val="1174360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173796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2093872"/>
        <c:axId val="162094256"/>
      </c:barChart>
      <c:catAx>
        <c:axId val="162093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62094256"/>
        <c:crosses val="autoZero"/>
        <c:auto val="1"/>
        <c:lblAlgn val="ctr"/>
        <c:lblOffset val="100"/>
        <c:noMultiLvlLbl val="0"/>
      </c:catAx>
      <c:valAx>
        <c:axId val="162094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2093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242337" cy="42797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D371-BFA8-4175-A95E-A43781B5DA1B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8CD9-D5FE-42B7-8FF2-AF85D26E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BD36-1CFE-4F46-A04E-D69DC01D49D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6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483535" cy="45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356194" cy="45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5" y="692696"/>
            <a:ext cx="9101445" cy="47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38213"/>
            <a:ext cx="8229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10" y="800100"/>
            <a:ext cx="8308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9" y="404664"/>
            <a:ext cx="9103033" cy="476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538" y="272257"/>
            <a:ext cx="631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объединяет эти компании?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46" y="857031"/>
            <a:ext cx="639299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0768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Успехи уникальны – провалы можно анализировать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700808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отрасли Россия является общепризнанным</a:t>
            </a:r>
          </a:p>
          <a:p>
            <a:pPr algn="ctr"/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мировым Лидером?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17" y="530726"/>
            <a:ext cx="4862648" cy="323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429000"/>
            <a:ext cx="4904907" cy="327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6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66775"/>
            <a:ext cx="7620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47" y="-1"/>
            <a:ext cx="9289662" cy="7711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9682" y="3356992"/>
            <a:ext cx="124213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5629" y="-7667"/>
            <a:ext cx="631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Почему мир так ускоряется?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8892480" cy="5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27605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меняется ландшафт бизнеса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486390"/>
              </p:ext>
            </p:extLst>
          </p:nvPr>
        </p:nvGraphicFramePr>
        <p:xfrm>
          <a:off x="70133" y="1800990"/>
          <a:ext cx="8678331" cy="385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393776"/>
              </p:ext>
            </p:extLst>
          </p:nvPr>
        </p:nvGraphicFramePr>
        <p:xfrm>
          <a:off x="4986444" y="1747589"/>
          <a:ext cx="4326945" cy="398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08" y="1119838"/>
            <a:ext cx="851577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TOP10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по рыночной капитализации (млрд. долларов)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2017                                                                     2008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00" y="5872366"/>
            <a:ext cx="8731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Сырьевые компании «выбывают» из ТОП и уступают место несырьевым</a:t>
            </a:r>
          </a:p>
        </p:txBody>
      </p:sp>
    </p:spTree>
    <p:extLst>
      <p:ext uri="{BB962C8B-B14F-4D97-AF65-F5344CB8AC3E}">
        <p14:creationId xmlns:p14="http://schemas.microsoft.com/office/powerpoint/2010/main" val="12735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linaMN\Desktop\Внешний PR\пр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1193473"/>
            <a:ext cx="6926901" cy="22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3392" y="294218"/>
            <a:ext cx="650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- Единороги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1340" y="5805264"/>
            <a:ext cx="734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Единороги – компании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стоимостью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млрд,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не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15 лет назад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020" y="1663640"/>
            <a:ext cx="563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Единорогов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сравнении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«Монстрами»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185" y="4305870"/>
            <a:ext cx="469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крупнейших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Единорогов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C:\Users\IlinaMN\Desktop\Внешний PR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598" y="4006076"/>
            <a:ext cx="1199952" cy="12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IlinaMN\Desktop\Внешний PR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006076"/>
            <a:ext cx="1147287" cy="11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IlinaMN\Desktop\Внешний PR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1291270" cy="12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Изображение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4" y="332656"/>
            <a:ext cx="1822487" cy="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71566" y="2721748"/>
            <a:ext cx="2064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25,5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719" y="260649"/>
            <a:ext cx="475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148" y="5872850"/>
            <a:ext cx="6548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новое происходит в мире - что-то, чего не было раньше……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05" y="1398110"/>
            <a:ext cx="1428889" cy="59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69" y="3562075"/>
            <a:ext cx="1493313" cy="84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2" y="3241841"/>
            <a:ext cx="1449110" cy="1932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2" y="1510380"/>
            <a:ext cx="1462321" cy="1015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9" y="2535288"/>
            <a:ext cx="2437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Крупнейшая компания Такси в мире</a:t>
            </a:r>
          </a:p>
          <a:p>
            <a:r>
              <a:rPr lang="ru-RU" sz="1200" dirty="0"/>
              <a:t>Не владеет ни одним автомобилем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1566" y="2010624"/>
            <a:ext cx="24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Крупнейшая компания </a:t>
            </a:r>
            <a:r>
              <a:rPr lang="ru-RU" sz="1200" dirty="0" err="1"/>
              <a:t>отельер</a:t>
            </a:r>
            <a:endParaRPr lang="ru-RU" sz="1200" dirty="0"/>
          </a:p>
          <a:p>
            <a:r>
              <a:rPr lang="ru-RU" sz="1200" dirty="0"/>
              <a:t>Не владеет ни одним зданием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235" y="4599287"/>
            <a:ext cx="23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Крупнейшая медиа-компания </a:t>
            </a:r>
            <a:endParaRPr lang="en-US" sz="1200" dirty="0" smtClean="0"/>
          </a:p>
          <a:p>
            <a:r>
              <a:rPr lang="ru-RU" sz="1200" dirty="0" smtClean="0"/>
              <a:t>в мире</a:t>
            </a:r>
            <a:endParaRPr lang="en-US" sz="1200" dirty="0" smtClean="0"/>
          </a:p>
          <a:p>
            <a:r>
              <a:rPr lang="ru-RU" sz="1200" dirty="0" smtClean="0"/>
              <a:t>Не </a:t>
            </a:r>
            <a:r>
              <a:rPr lang="ru-RU" sz="1200" dirty="0"/>
              <a:t>производит ни </a:t>
            </a:r>
            <a:endParaRPr lang="en-US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Кб» </a:t>
            </a:r>
            <a:r>
              <a:rPr lang="ru-RU" sz="1200" dirty="0" err="1"/>
              <a:t>медиаконтента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2134" y="4368455"/>
            <a:ext cx="249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Крупнейший в мире </a:t>
            </a:r>
            <a:r>
              <a:rPr lang="ru-RU" sz="1200" dirty="0" err="1"/>
              <a:t>ритейлер</a:t>
            </a:r>
            <a:endParaRPr lang="ru-RU" sz="1200" dirty="0"/>
          </a:p>
          <a:p>
            <a:r>
              <a:rPr lang="ru-RU" sz="1200" dirty="0"/>
              <a:t>Не имеет вообще запасов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2046" y="1420761"/>
            <a:ext cx="239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4267" y="2504090"/>
            <a:ext cx="245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7859" y="1633887"/>
            <a:ext cx="207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$ 51 </a:t>
            </a:r>
            <a:endParaRPr lang="ru-RU" sz="7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23359" y="2534716"/>
            <a:ext cx="1245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43860" y="2787167"/>
            <a:ext cx="1245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49115" y="3944561"/>
            <a:ext cx="183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03746" y="4730630"/>
            <a:ext cx="1245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728" y="358204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9801" y="4753567"/>
            <a:ext cx="2134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2438" y="4928613"/>
            <a:ext cx="183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98107" y="5107509"/>
            <a:ext cx="1245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808" y="3748421"/>
            <a:ext cx="2390892" cy="17832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04" y="1398110"/>
            <a:ext cx="2132854" cy="17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28" y="980728"/>
            <a:ext cx="9001000" cy="53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629" y="-7667"/>
            <a:ext cx="631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Есть ли где «отсидеться»….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99" y="908721"/>
            <a:ext cx="5136356" cy="4543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9682" y="3356992"/>
            <a:ext cx="124213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01670" y="5877272"/>
            <a:ext cx="631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Ведь есть и пить будут всегда……</a:t>
            </a:r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9" y="332657"/>
            <a:ext cx="1366865" cy="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2950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8834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itle 1"/>
          <p:cNvSpPr txBox="1">
            <a:spLocks/>
          </p:cNvSpPr>
          <p:nvPr/>
        </p:nvSpPr>
        <p:spPr bwMode="auto">
          <a:xfrm>
            <a:off x="1475656" y="2204864"/>
            <a:ext cx="602567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3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23528" y="116632"/>
            <a:ext cx="6192688" cy="6786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2400" dirty="0" smtClean="0">
                <a:latin typeface="Arial" panose="020B0604020202020204" pitchFamily="34" charset="0"/>
              </a:rPr>
              <a:t>Немного об образовании….</a:t>
            </a:r>
            <a:endParaRPr lang="ru-RU" sz="2400" dirty="0">
              <a:solidFill>
                <a:srgbClr val="F3700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14" y="188641"/>
            <a:ext cx="631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085184"/>
            <a:ext cx="74864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charset="0"/>
              </a:rPr>
              <a:t>Конец эпохи сырьевой экономики</a:t>
            </a:r>
          </a:p>
          <a:p>
            <a:r>
              <a:rPr lang="ru-RU" sz="2800" dirty="0" smtClean="0">
                <a:latin typeface="Arial" charset="0"/>
              </a:rPr>
              <a:t>Нефть не является локомотивом экономики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08720"/>
            <a:ext cx="9144000" cy="386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14" y="188641"/>
            <a:ext cx="883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 – Прогноз ООН по населению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1"/>
            <a:ext cx="6804756" cy="58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14" y="188641"/>
            <a:ext cx="894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 – Население мира стареет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874680"/>
            <a:ext cx="3810000" cy="56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14" y="188641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 – Рост населения по регионам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604" y="980728"/>
            <a:ext cx="6854050" cy="56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55600"/>
            <a:ext cx="73900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Мы живем в мире VUCA*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Нестабильность (</a:t>
            </a:r>
            <a:r>
              <a:rPr lang="en-US" sz="2800" dirty="0" smtClean="0">
                <a:solidFill>
                  <a:schemeClr val="bg1"/>
                </a:solidFill>
              </a:rPr>
              <a:t>Volatility)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характер, скорость, объем, масштаб и динамика изменения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Неопределенность </a:t>
            </a:r>
            <a:r>
              <a:rPr lang="en-US" sz="2800" dirty="0" smtClean="0">
                <a:solidFill>
                  <a:schemeClr val="bg1"/>
                </a:solidFill>
              </a:rPr>
              <a:t>(Uncertainty)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непредсказуемость проблем и событий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Сложность</a:t>
            </a:r>
            <a:r>
              <a:rPr lang="en-US" sz="2800" dirty="0" smtClean="0">
                <a:solidFill>
                  <a:schemeClr val="bg1"/>
                </a:solidFill>
              </a:rPr>
              <a:t> (Complexity)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совокупный эффект от проблем и хаотичности, в атмосфере которых существуют организации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Неоднозначность</a:t>
            </a:r>
            <a:r>
              <a:rPr lang="en-US" sz="2800" dirty="0" smtClean="0">
                <a:solidFill>
                  <a:schemeClr val="bg1"/>
                </a:solidFill>
              </a:rPr>
              <a:t> (Ambiguity)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 неясность реальности и двусмысленность </a:t>
            </a:r>
            <a:r>
              <a:rPr lang="ru-RU" sz="2800" dirty="0" smtClean="0">
                <a:solidFill>
                  <a:schemeClr val="bg1"/>
                </a:solidFill>
              </a:rPr>
              <a:t>условий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14" y="18864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 – Уровень урбанизации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74" y="714160"/>
            <a:ext cx="7272300" cy="61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9907" cy="49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9" y="908720"/>
            <a:ext cx="8973649" cy="48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_dECl1kEiKYnRiRuNkx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547</Words>
  <Application>Microsoft Office PowerPoint</Application>
  <PresentationFormat>Экран (4:3)</PresentationFormat>
  <Paragraphs>109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 Unicode MS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Жарский Андрей Сергеевич</dc:creator>
  <cp:lastModifiedBy>Большакова Елена</cp:lastModifiedBy>
  <cp:revision>15</cp:revision>
  <dcterms:created xsi:type="dcterms:W3CDTF">2017-09-14T02:49:08Z</dcterms:created>
  <dcterms:modified xsi:type="dcterms:W3CDTF">2017-11-10T01:49:50Z</dcterms:modified>
</cp:coreProperties>
</file>