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9" r:id="rId6"/>
    <p:sldId id="263" r:id="rId7"/>
    <p:sldId id="288" r:id="rId8"/>
    <p:sldId id="277" r:id="rId9"/>
    <p:sldId id="261" r:id="rId10"/>
    <p:sldId id="257" r:id="rId11"/>
    <p:sldId id="280" r:id="rId12"/>
    <p:sldId id="278" r:id="rId13"/>
    <p:sldId id="281" r:id="rId14"/>
    <p:sldId id="282" r:id="rId15"/>
    <p:sldId id="283" r:id="rId16"/>
    <p:sldId id="284" r:id="rId17"/>
    <p:sldId id="286" r:id="rId18"/>
    <p:sldId id="287" r:id="rId19"/>
    <p:sldId id="262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201A-1955-4784-B77C-9D0AA0C418EE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AA06-2242-45E4-BF57-61589BA51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634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201A-1955-4784-B77C-9D0AA0C418EE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AA06-2242-45E4-BF57-61589BA51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953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201A-1955-4784-B77C-9D0AA0C418EE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AA06-2242-45E4-BF57-61589BA51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820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3968F19-65D0-4A04-A8E3-D217BC6DAF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9682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201A-1955-4784-B77C-9D0AA0C418EE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AA06-2242-45E4-BF57-61589BA51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183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201A-1955-4784-B77C-9D0AA0C418EE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AA06-2242-45E4-BF57-61589BA51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18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201A-1955-4784-B77C-9D0AA0C418EE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AA06-2242-45E4-BF57-61589BA51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781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201A-1955-4784-B77C-9D0AA0C418EE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AA06-2242-45E4-BF57-61589BA51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19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201A-1955-4784-B77C-9D0AA0C418EE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AA06-2242-45E4-BF57-61589BA51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12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201A-1955-4784-B77C-9D0AA0C418EE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AA06-2242-45E4-BF57-61589BA51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29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201A-1955-4784-B77C-9D0AA0C418EE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AA06-2242-45E4-BF57-61589BA51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289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201A-1955-4784-B77C-9D0AA0C418EE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AA06-2242-45E4-BF57-61589BA51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54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B201A-1955-4784-B77C-9D0AA0C418EE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3AA06-2242-45E4-BF57-61589BA51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97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nationaled.com/" TargetMode="External"/><Relationship Id="rId2" Type="http://schemas.openxmlformats.org/officeDocument/2006/relationships/hyperlink" Target="http://www.chuo-hs.jp/english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fa-dialog.ru/" TargetMode="External"/><Relationship Id="rId2" Type="http://schemas.openxmlformats.org/officeDocument/2006/relationships/hyperlink" Target="http://www.cambridgeenglish.org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iutos.com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mlsh.vvsu.ru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1556792"/>
            <a:ext cx="3600400" cy="511256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Интеграция российского и международного образования как способ построения индивидуального образовательного маршрута</a:t>
            </a:r>
          </a:p>
          <a:p>
            <a:endParaRPr lang="ru-RU" sz="1700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r>
              <a:rPr lang="ru-RU" sz="17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Артеменко Марина Никитична,</a:t>
            </a:r>
          </a:p>
          <a:p>
            <a:r>
              <a:rPr lang="ru-RU" sz="1700" dirty="0">
                <a:solidFill>
                  <a:srgbClr val="002060"/>
                </a:solidFill>
                <a:latin typeface="Constantia" panose="02030602050306030303" pitchFamily="18" charset="0"/>
              </a:rPr>
              <a:t>з</a:t>
            </a:r>
            <a:r>
              <a:rPr lang="ru-RU" sz="17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аместитель директора МЛШ по НМР</a:t>
            </a:r>
            <a:endParaRPr lang="ru-RU" sz="17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1027" name="Picture 3" descr="C:\Users\Client\Desktop\Фото буклет 20015 млш\обложка\Logo МЛШ полно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06"/>
            <a:ext cx="799288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lient\Desktop\Фото буклет 20015 млш\оборот обложки\DSC_8265-2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79449"/>
            <a:ext cx="482453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264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760640" cy="13541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Международная лингвистическая школа</a:t>
            </a:r>
            <a:endParaRPr lang="ru-RU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30668"/>
            <a:ext cx="8229600" cy="4522668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      </a:t>
            </a:r>
            <a:r>
              <a:rPr lang="en-US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DP</a:t>
            </a: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- позволяет </a:t>
            </a: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выполнять требования национального стандарта государственной образовательной системы. </a:t>
            </a:r>
          </a:p>
          <a:p>
            <a:pPr algn="just">
              <a:buNone/>
              <a:defRPr/>
            </a:pP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    Дипломная Программа имеет единый </a:t>
            </a: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учебный план </a:t>
            </a: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и критерии оценки результатов экзаменов, что позволяет учащимся поступать в университеты Европы и США и Австралии без дополнительных </a:t>
            </a: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вступительных </a:t>
            </a: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экзаменов.</a:t>
            </a:r>
          </a:p>
          <a:p>
            <a:pPr marL="0" indent="0" algn="just">
              <a:buNone/>
            </a:pPr>
            <a:endParaRPr lang="ru-RU" sz="28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Picture 2" descr="C:\Users\Client\Desktop\Фото буклет 20015 млш\обложка\Logo МЛШ просто яблоко I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2736304" cy="167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455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457200" y="3810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>
              <a:defRPr/>
            </a:pP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anose="02030602050306030303" pitchFamily="18" charset="0"/>
              </a:rPr>
              <a:t>Модель </a:t>
            </a:r>
            <a:r>
              <a:rPr lang="ru-RU" sz="4000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Constantia" panose="02030602050306030303" pitchFamily="18" charset="0"/>
              </a:rPr>
              <a:t>DP</a:t>
            </a:r>
            <a:r>
              <a:rPr lang="ru-RU" sz="4000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anose="02030602050306030303" pitchFamily="18" charset="0"/>
            </a:endParaRPr>
          </a:p>
        </p:txBody>
      </p:sp>
      <p:grpSp>
        <p:nvGrpSpPr>
          <p:cNvPr id="16387" name="Group 5"/>
          <p:cNvGrpSpPr>
            <a:grpSpLocks/>
          </p:cNvGrpSpPr>
          <p:nvPr/>
        </p:nvGrpSpPr>
        <p:grpSpPr bwMode="auto">
          <a:xfrm>
            <a:off x="1304804" y="657862"/>
            <a:ext cx="6624736" cy="5544616"/>
            <a:chOff x="1248" y="960"/>
            <a:chExt cx="3648" cy="3072"/>
          </a:xfrm>
        </p:grpSpPr>
        <p:grpSp>
          <p:nvGrpSpPr>
            <p:cNvPr id="16388" name="Group 6"/>
            <p:cNvGrpSpPr>
              <a:grpSpLocks/>
            </p:cNvGrpSpPr>
            <p:nvPr/>
          </p:nvGrpSpPr>
          <p:grpSpPr bwMode="auto">
            <a:xfrm>
              <a:off x="1248" y="1008"/>
              <a:ext cx="3648" cy="3024"/>
              <a:chOff x="1248" y="1008"/>
              <a:chExt cx="3648" cy="3024"/>
            </a:xfrm>
          </p:grpSpPr>
          <p:grpSp>
            <p:nvGrpSpPr>
              <p:cNvPr id="16396" name="Group 7"/>
              <p:cNvGrpSpPr>
                <a:grpSpLocks/>
              </p:cNvGrpSpPr>
              <p:nvPr/>
            </p:nvGrpSpPr>
            <p:grpSpPr bwMode="auto">
              <a:xfrm>
                <a:off x="1248" y="1008"/>
                <a:ext cx="3648" cy="3024"/>
                <a:chOff x="480" y="288"/>
                <a:chExt cx="4368" cy="3744"/>
              </a:xfrm>
            </p:grpSpPr>
            <p:sp>
              <p:nvSpPr>
                <p:cNvPr id="16398" name="AutoShape 8"/>
                <p:cNvSpPr>
                  <a:spLocks noChangeArrowheads="1"/>
                </p:cNvSpPr>
                <p:nvPr/>
              </p:nvSpPr>
              <p:spPr bwMode="auto">
                <a:xfrm rot="1798048">
                  <a:off x="480" y="288"/>
                  <a:ext cx="4368" cy="3744"/>
                </a:xfrm>
                <a:prstGeom prst="hexagon">
                  <a:avLst>
                    <a:gd name="adj" fmla="val 29167"/>
                    <a:gd name="vf" fmla="val 115470"/>
                  </a:avLst>
                </a:prstGeom>
                <a:gradFill rotWithShape="1"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6399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632" y="528"/>
                  <a:ext cx="1920" cy="3168"/>
                </a:xfrm>
                <a:prstGeom prst="line">
                  <a:avLst/>
                </a:prstGeom>
                <a:noFill/>
                <a:ln w="9525">
                  <a:solidFill>
                    <a:srgbClr val="9999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00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768" y="2112"/>
                  <a:ext cx="3744" cy="0"/>
                </a:xfrm>
                <a:prstGeom prst="line">
                  <a:avLst/>
                </a:prstGeom>
                <a:noFill/>
                <a:ln w="9525">
                  <a:solidFill>
                    <a:srgbClr val="9999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01" name="Line 11"/>
                <p:cNvSpPr>
                  <a:spLocks noChangeShapeType="1"/>
                </p:cNvSpPr>
                <p:nvPr/>
              </p:nvSpPr>
              <p:spPr bwMode="auto">
                <a:xfrm>
                  <a:off x="1680" y="528"/>
                  <a:ext cx="1968" cy="3264"/>
                </a:xfrm>
                <a:prstGeom prst="line">
                  <a:avLst/>
                </a:prstGeom>
                <a:noFill/>
                <a:ln w="9525">
                  <a:solidFill>
                    <a:srgbClr val="9999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02" name="AutoShape 12"/>
                <p:cNvSpPr>
                  <a:spLocks noChangeArrowheads="1"/>
                </p:cNvSpPr>
                <p:nvPr/>
              </p:nvSpPr>
              <p:spPr bwMode="auto">
                <a:xfrm rot="1870648">
                  <a:off x="1734" y="1377"/>
                  <a:ext cx="1771" cy="1499"/>
                </a:xfrm>
                <a:prstGeom prst="hexagon">
                  <a:avLst>
                    <a:gd name="adj" fmla="val 29536"/>
                    <a:gd name="vf" fmla="val 115470"/>
                  </a:avLst>
                </a:prstGeom>
                <a:gradFill rotWithShape="1">
                  <a:gsLst>
                    <a:gs pos="0">
                      <a:srgbClr val="0033CC"/>
                    </a:gs>
                    <a:gs pos="100000">
                      <a:srgbClr val="A7A99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sp>
            <p:nvSpPr>
              <p:cNvPr id="16397" name="Text Box 13"/>
              <p:cNvSpPr txBox="1">
                <a:spLocks noChangeArrowheads="1"/>
              </p:cNvSpPr>
              <p:nvPr/>
            </p:nvSpPr>
            <p:spPr bwMode="auto">
              <a:xfrm>
                <a:off x="2451" y="2249"/>
                <a:ext cx="1202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ru-RU" altLang="ru-RU" sz="1600" b="1" dirty="0">
                    <a:solidFill>
                      <a:schemeClr val="bg1"/>
                    </a:solidFill>
                    <a:latin typeface="Arial" charset="0"/>
                  </a:rPr>
                  <a:t>ЭССЕ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ru-RU" altLang="ru-RU" sz="1600" b="1" dirty="0">
                    <a:solidFill>
                      <a:schemeClr val="bg1"/>
                    </a:solidFill>
                    <a:latin typeface="Arial" charset="0"/>
                  </a:rPr>
                  <a:t>ТОК 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ru-RU" sz="1600" b="1" dirty="0">
                    <a:solidFill>
                      <a:schemeClr val="bg1"/>
                    </a:solidFill>
                    <a:latin typeface="Arial" charset="0"/>
                  </a:rPr>
                  <a:t>CAS</a:t>
                </a:r>
                <a:endParaRPr lang="ru-RU" altLang="ru-RU" sz="1600" b="1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grpSp>
          <p:nvGrpSpPr>
            <p:cNvPr id="16389" name="Group 14"/>
            <p:cNvGrpSpPr>
              <a:grpSpLocks/>
            </p:cNvGrpSpPr>
            <p:nvPr/>
          </p:nvGrpSpPr>
          <p:grpSpPr bwMode="auto">
            <a:xfrm>
              <a:off x="1569" y="960"/>
              <a:ext cx="3127" cy="2858"/>
              <a:chOff x="1569" y="960"/>
              <a:chExt cx="3127" cy="2858"/>
            </a:xfrm>
          </p:grpSpPr>
          <p:sp>
            <p:nvSpPr>
              <p:cNvPr id="16390" name="Text Box 15"/>
              <p:cNvSpPr txBox="1">
                <a:spLocks noChangeArrowheads="1"/>
              </p:cNvSpPr>
              <p:nvPr/>
            </p:nvSpPr>
            <p:spPr bwMode="auto">
              <a:xfrm>
                <a:off x="2470" y="960"/>
                <a:ext cx="1082" cy="8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ru-RU" altLang="ru-RU" sz="1600" b="1" dirty="0">
                    <a:solidFill>
                      <a:srgbClr val="002060"/>
                    </a:solidFill>
                    <a:latin typeface="Arial" charset="0"/>
                  </a:rPr>
                  <a:t>Первый язык, включающий изучение мировой литературы</a:t>
                </a:r>
                <a:r>
                  <a:rPr lang="ru-RU" altLang="ru-RU" sz="1600" dirty="0">
                    <a:solidFill>
                      <a:srgbClr val="002060"/>
                    </a:solidFill>
                    <a:latin typeface="Arial" charset="0"/>
                  </a:rPr>
                  <a:t> </a:t>
                </a:r>
              </a:p>
            </p:txBody>
          </p:sp>
          <p:sp>
            <p:nvSpPr>
              <p:cNvPr id="16391" name="Text Box 16"/>
              <p:cNvSpPr txBox="1">
                <a:spLocks noChangeArrowheads="1"/>
              </p:cNvSpPr>
              <p:nvPr/>
            </p:nvSpPr>
            <p:spPr bwMode="auto">
              <a:xfrm>
                <a:off x="3648" y="1706"/>
                <a:ext cx="1048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1600" b="1" dirty="0">
                    <a:solidFill>
                      <a:srgbClr val="002060"/>
                    </a:solidFill>
                    <a:latin typeface="Arial" charset="0"/>
                  </a:rPr>
                  <a:t>Второй современный язык</a:t>
                </a:r>
                <a:r>
                  <a:rPr lang="ru-RU" altLang="ru-RU" sz="1600" dirty="0">
                    <a:solidFill>
                      <a:srgbClr val="002060"/>
                    </a:solidFill>
                    <a:latin typeface="Arial" charset="0"/>
                  </a:rPr>
                  <a:t> </a:t>
                </a:r>
              </a:p>
            </p:txBody>
          </p:sp>
          <p:sp>
            <p:nvSpPr>
              <p:cNvPr id="16392" name="Text Box 17"/>
              <p:cNvSpPr txBox="1">
                <a:spLocks noChangeArrowheads="1"/>
              </p:cNvSpPr>
              <p:nvPr/>
            </p:nvSpPr>
            <p:spPr bwMode="auto">
              <a:xfrm>
                <a:off x="3733" y="2869"/>
                <a:ext cx="802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1600" b="1" dirty="0">
                    <a:solidFill>
                      <a:srgbClr val="002060"/>
                    </a:solidFill>
                    <a:latin typeface="Arial" charset="0"/>
                  </a:rPr>
                  <a:t>Человек и общество</a:t>
                </a:r>
                <a:r>
                  <a:rPr lang="ru-RU" altLang="ru-RU" sz="1600" dirty="0">
                    <a:solidFill>
                      <a:srgbClr val="002060"/>
                    </a:solidFill>
                    <a:latin typeface="Arial" charset="0"/>
                  </a:rPr>
                  <a:t> </a:t>
                </a:r>
              </a:p>
            </p:txBody>
          </p:sp>
          <p:sp>
            <p:nvSpPr>
              <p:cNvPr id="16393" name="Text Box 18"/>
              <p:cNvSpPr txBox="1">
                <a:spLocks noChangeArrowheads="1"/>
              </p:cNvSpPr>
              <p:nvPr/>
            </p:nvSpPr>
            <p:spPr bwMode="auto">
              <a:xfrm>
                <a:off x="2304" y="3450"/>
                <a:ext cx="1488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ru-RU" altLang="ru-RU" sz="1600" b="1" dirty="0">
                    <a:solidFill>
                      <a:srgbClr val="002060"/>
                    </a:solidFill>
                    <a:latin typeface="Arial" charset="0"/>
                  </a:rPr>
                  <a:t>Экспериментальные науки</a:t>
                </a:r>
                <a:endParaRPr lang="ru-RU" altLang="ru-RU" sz="1600" dirty="0">
                  <a:solidFill>
                    <a:srgbClr val="002060"/>
                  </a:solidFill>
                  <a:latin typeface="Arial" charset="0"/>
                </a:endParaRPr>
              </a:p>
            </p:txBody>
          </p:sp>
          <p:sp>
            <p:nvSpPr>
              <p:cNvPr id="16394" name="Text Box 19"/>
              <p:cNvSpPr txBox="1">
                <a:spLocks noChangeArrowheads="1"/>
              </p:cNvSpPr>
              <p:nvPr/>
            </p:nvSpPr>
            <p:spPr bwMode="auto">
              <a:xfrm>
                <a:off x="1569" y="2946"/>
                <a:ext cx="881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1600" b="1" dirty="0">
                    <a:solidFill>
                      <a:srgbClr val="002060"/>
                    </a:solidFill>
                    <a:latin typeface="Arial" charset="0"/>
                  </a:rPr>
                  <a:t>Математика</a:t>
                </a:r>
                <a:r>
                  <a:rPr lang="ru-RU" altLang="ru-RU" sz="1600" dirty="0">
                    <a:solidFill>
                      <a:schemeClr val="bg1"/>
                    </a:solidFill>
                    <a:latin typeface="Arial" charset="0"/>
                  </a:rPr>
                  <a:t> </a:t>
                </a:r>
              </a:p>
            </p:txBody>
          </p:sp>
          <p:sp>
            <p:nvSpPr>
              <p:cNvPr id="16395" name="Text Box 20"/>
              <p:cNvSpPr txBox="1">
                <a:spLocks noChangeArrowheads="1"/>
              </p:cNvSpPr>
              <p:nvPr/>
            </p:nvSpPr>
            <p:spPr bwMode="auto">
              <a:xfrm>
                <a:off x="1569" y="1745"/>
                <a:ext cx="921" cy="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1600" b="1" dirty="0">
                    <a:solidFill>
                      <a:srgbClr val="002060"/>
                    </a:solidFill>
                    <a:latin typeface="Arial" charset="0"/>
                  </a:rPr>
                  <a:t>Искусство и курсы на выбор</a:t>
                </a:r>
                <a:r>
                  <a:rPr lang="ru-RU" altLang="ru-RU" dirty="0">
                    <a:solidFill>
                      <a:srgbClr val="002060"/>
                    </a:solidFill>
                    <a:latin typeface="Arial" charset="0"/>
                  </a:rPr>
                  <a:t> </a:t>
                </a:r>
              </a:p>
            </p:txBody>
          </p:sp>
        </p:grpSp>
      </p:grpSp>
      <p:pic>
        <p:nvPicPr>
          <p:cNvPr id="19" name="Picture 2" descr="C:\Users\Client\Desktop\Фото буклет 20015 млш\обложка\Logo МЛШ просто яблоко I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9"/>
            <a:ext cx="1961620" cy="153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14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760640" cy="13541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Международная лингвистическая школа</a:t>
            </a:r>
            <a:endParaRPr lang="ru-RU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30668"/>
            <a:ext cx="8229600" cy="452266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Первый </a:t>
            </a: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язык (родной</a:t>
            </a: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)- русский </a:t>
            </a: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язык и мировая </a:t>
            </a: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литература, корейский </a:t>
            </a: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язык и мировая </a:t>
            </a: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литература;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в</a:t>
            </a: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торой </a:t>
            </a: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современный язык </a:t>
            </a: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- английский;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ч</a:t>
            </a: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еловек </a:t>
            </a: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и </a:t>
            </a: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общество - история</a:t>
            </a: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, </a:t>
            </a: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экономика;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экспериментальные науки - химия</a:t>
            </a: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,  </a:t>
            </a: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биология;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математика </a:t>
            </a: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и компьютерные </a:t>
            </a: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науки – математика;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искусство </a:t>
            </a: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и предметы на </a:t>
            </a: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выбор - дополнительный </a:t>
            </a: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предмет из </a:t>
            </a: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других групп.</a:t>
            </a:r>
            <a:endParaRPr lang="ru-RU" sz="2800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0" indent="0" algn="just">
              <a:buNone/>
            </a:pPr>
            <a:endParaRPr lang="ru-RU" sz="28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Picture 2" descr="C:\Users\Client\Desktop\Фото буклет 20015 млш\обложка\Logo МЛШ просто яблоко I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2736304" cy="167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572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Международная</a:t>
            </a:r>
            <a:b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лингвистическая школа</a:t>
            </a:r>
            <a:endParaRPr lang="ru-RU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Constantia" panose="02030602050306030303" pitchFamily="18" charset="0"/>
                <a:cs typeface="Segoe UI" panose="020B0502040204020203" pitchFamily="34" charset="0"/>
              </a:rPr>
              <a:t>Эссе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Constantia" panose="02030602050306030303" pitchFamily="18" charset="0"/>
                <a:cs typeface="Segoe UI" panose="020B0502040204020203" pitchFamily="34" charset="0"/>
              </a:rPr>
              <a:t>Для </a:t>
            </a:r>
            <a:r>
              <a:rPr lang="ru-RU" altLang="ru-RU" sz="2400" dirty="0">
                <a:solidFill>
                  <a:srgbClr val="002060"/>
                </a:solidFill>
                <a:latin typeface="Constantia" panose="02030602050306030303" pitchFamily="18" charset="0"/>
                <a:cs typeface="Segoe UI" panose="020B0502040204020203" pitchFamily="34" charset="0"/>
              </a:rPr>
              <a:t>получения Диплома МБ студенту необходимо провести оригинальное исследование и написать развернутое эссе </a:t>
            </a:r>
            <a:r>
              <a:rPr lang="ru-RU" altLang="ru-RU" sz="2400" dirty="0" smtClean="0">
                <a:solidFill>
                  <a:srgbClr val="002060"/>
                </a:solidFill>
                <a:latin typeface="Constantia" panose="02030602050306030303" pitchFamily="18" charset="0"/>
                <a:cs typeface="Segoe UI" panose="020B0502040204020203" pitchFamily="34" charset="0"/>
              </a:rPr>
              <a:t>около </a:t>
            </a:r>
            <a:r>
              <a:rPr lang="ru-RU" altLang="ru-RU" sz="2400" dirty="0">
                <a:solidFill>
                  <a:srgbClr val="002060"/>
                </a:solidFill>
                <a:latin typeface="Constantia" panose="02030602050306030303" pitchFamily="18" charset="0"/>
                <a:cs typeface="Segoe UI" panose="020B0502040204020203" pitchFamily="34" charset="0"/>
              </a:rPr>
              <a:t>4000 слов. </a:t>
            </a:r>
          </a:p>
          <a:p>
            <a:pPr marL="0" indent="0" algn="just">
              <a:buNone/>
            </a:pPr>
            <a:endParaRPr lang="ru-RU" sz="28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Client\Desktop\Фото буклет 20015 млш\обложка\Logo МЛШ просто яблоко I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2194836" cy="133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00200"/>
            <a:ext cx="4104456" cy="51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929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Международная</a:t>
            </a:r>
            <a:b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лингвистическая школа</a:t>
            </a:r>
            <a:endParaRPr lang="ru-RU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pPr marL="0" indent="0" algn="just">
              <a:spcBef>
                <a:spcPct val="50000"/>
              </a:spcBef>
              <a:buNone/>
            </a:pPr>
            <a:r>
              <a:rPr lang="ru-RU" alt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Теория познания </a:t>
            </a:r>
            <a:r>
              <a:rPr lang="ru-RU" alt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(</a:t>
            </a:r>
            <a:r>
              <a:rPr lang="en-US" alt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Theory</a:t>
            </a:r>
            <a:r>
              <a:rPr lang="ru-RU" alt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en-US" alt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of</a:t>
            </a:r>
            <a:r>
              <a:rPr lang="ru-RU" alt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en-US" alt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Knowledge</a:t>
            </a:r>
            <a:r>
              <a:rPr lang="ru-RU" alt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 или </a:t>
            </a:r>
            <a:r>
              <a:rPr lang="en-US" alt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TOK</a:t>
            </a:r>
            <a:r>
              <a:rPr lang="ru-RU" alt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) – обязательный междисциплинарный курс, направленный на формирование и развитие критического отношения студентов к знаниям и опыту, получаемым ими в школе и вне ее. </a:t>
            </a:r>
            <a:r>
              <a:rPr lang="ru-RU" alt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Этот </a:t>
            </a:r>
            <a:r>
              <a:rPr lang="ru-RU" alt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курс побуждает студентов задумываться об основах человеческого знания, отличать субъективные и идеологические взгляды, развивать собственные мыслительные умения на основе анализа имеющихся в их распоряжении доказательств и аргументов.</a:t>
            </a:r>
            <a:endParaRPr lang="en-US" altLang="ru-RU" sz="2800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0" indent="0" algn="just">
              <a:buNone/>
            </a:pPr>
            <a:endParaRPr lang="ru-RU" sz="28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Picture 2" descr="C:\Users\Client\Desktop\Фото буклет 20015 млш\обложка\Logo МЛШ просто яблоко I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2194836" cy="133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503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Международная</a:t>
            </a:r>
            <a:b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лингвистическая школа</a:t>
            </a:r>
            <a:endParaRPr lang="ru-RU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pPr marL="0" indent="0" algn="just">
              <a:spcBef>
                <a:spcPct val="50000"/>
              </a:spcBef>
              <a:buNone/>
            </a:pPr>
            <a:r>
              <a:rPr lang="ru-RU" alt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"Творчество, действие, служение" </a:t>
            </a:r>
            <a:r>
              <a:rPr lang="ru-RU" alt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(</a:t>
            </a:r>
            <a:r>
              <a:rPr lang="en-US" alt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Creativity</a:t>
            </a:r>
            <a:r>
              <a:rPr lang="ru-RU" alt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, </a:t>
            </a:r>
            <a:r>
              <a:rPr lang="en-US" alt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action</a:t>
            </a:r>
            <a:r>
              <a:rPr lang="ru-RU" alt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, </a:t>
            </a:r>
            <a:r>
              <a:rPr lang="en-US" alt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service</a:t>
            </a:r>
            <a:r>
              <a:rPr lang="ru-RU" alt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 или </a:t>
            </a:r>
            <a:r>
              <a:rPr lang="en-US" alt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CAS</a:t>
            </a:r>
            <a:r>
              <a:rPr lang="ru-RU" alt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) </a:t>
            </a:r>
            <a:r>
              <a:rPr lang="ru-RU" alt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– курс, который расширяет </a:t>
            </a:r>
            <a:r>
              <a:rPr lang="ru-RU" alt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деятельность </a:t>
            </a:r>
            <a:r>
              <a:rPr lang="ru-RU" alt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студентов </a:t>
            </a:r>
            <a:r>
              <a:rPr lang="ru-RU" alt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за пределами школы. 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ru-RU" alt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Участие в театральных постановках, спортивных мероприятиях, различных благотворительных акциях внутри и вне школы способствуют развитию у студентов способностей работать вместе с другими людьми, заботиться о других, делиться с ними своей энергией и талантами.</a:t>
            </a:r>
          </a:p>
          <a:p>
            <a:pPr marL="0" indent="0" algn="just">
              <a:spcBef>
                <a:spcPct val="50000"/>
              </a:spcBef>
              <a:buNone/>
            </a:pPr>
            <a:endParaRPr lang="ru-RU" sz="28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Picture 2" descr="C:\Users\Client\Desktop\Фото буклет 20015 млш\обложка\Logo МЛШ просто яблоко I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2194836" cy="133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416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Международная</a:t>
            </a:r>
            <a:b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лингвистическая школа</a:t>
            </a:r>
            <a:endParaRPr lang="ru-RU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1600200"/>
            <a:ext cx="8568951" cy="5069160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Программа (</a:t>
            </a:r>
            <a:r>
              <a:rPr lang="en-US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IB)</a:t>
            </a: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признана ведущими</a:t>
            </a:r>
            <a:r>
              <a:rPr lang="en-US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университетами мира</a:t>
            </a:r>
            <a:r>
              <a:rPr lang="en-US" sz="2800" dirty="0">
                <a:solidFill>
                  <a:srgbClr val="002060"/>
                </a:solidFill>
                <a:latin typeface="Constantia" panose="02030602050306030303" pitchFamily="18" charset="0"/>
              </a:rPr>
              <a:t>.</a:t>
            </a:r>
            <a:endParaRPr lang="en-US" sz="2800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algn="just">
              <a:lnSpc>
                <a:spcPct val="80000"/>
              </a:lnSpc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Диплом </a:t>
            </a: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МБ свидетельствует о готовности студента продолжать образование в университете любой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      страны мира. 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  </a:t>
            </a: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На </a:t>
            </a: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основании соглашений </a:t>
            </a: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диплом</a:t>
            </a: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 (</a:t>
            </a:r>
            <a:r>
              <a:rPr lang="en-US" sz="2800" dirty="0">
                <a:solidFill>
                  <a:srgbClr val="002060"/>
                </a:solidFill>
                <a:latin typeface="Constantia" panose="02030602050306030303" pitchFamily="18" charset="0"/>
              </a:rPr>
              <a:t>IB)</a:t>
            </a: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 </a:t>
            </a: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признан такими престижными университетами, как Оксфорд, Кембридж, Гарвард, </a:t>
            </a:r>
            <a:r>
              <a:rPr lang="ru-RU" sz="2800" dirty="0" err="1">
                <a:solidFill>
                  <a:srgbClr val="002060"/>
                </a:solidFill>
                <a:latin typeface="Constantia" panose="02030602050306030303" pitchFamily="18" charset="0"/>
              </a:rPr>
              <a:t>Йель</a:t>
            </a: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 и Сорбонна. 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Университеты </a:t>
            </a: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предоставляют льготы (зачисление на второй курс) и стипендии студентам, имеющим высокие результаты экзаменов </a:t>
            </a:r>
            <a:r>
              <a:rPr lang="en-US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(IB)</a:t>
            </a: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, </a:t>
            </a: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и кредиты на образование.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</a:p>
          <a:p>
            <a:pPr marL="0" indent="0" algn="just">
              <a:spcBef>
                <a:spcPct val="50000"/>
              </a:spcBef>
              <a:buNone/>
            </a:pPr>
            <a:endParaRPr lang="ru-RU" sz="28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Picture 2" descr="C:\Users\Client\Desktop\Фото буклет 20015 млш\обложка\Logo МЛШ просто яблоко I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2194836" cy="133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627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8"/>
          <p:cNvSpPr txBox="1">
            <a:spLocks noChangeArrowheads="1"/>
          </p:cNvSpPr>
          <p:nvPr/>
        </p:nvSpPr>
        <p:spPr bwMode="auto">
          <a:xfrm>
            <a:off x="393700" y="990600"/>
            <a:ext cx="8458200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400" dirty="0">
                <a:solidFill>
                  <a:srgbClr val="002060"/>
                </a:solidFill>
                <a:latin typeface="Constantia" panose="02030602050306030303" pitchFamily="18" charset="0"/>
              </a:rPr>
              <a:t>Это программа, в которой знание является не </a:t>
            </a:r>
            <a:r>
              <a:rPr lang="ru-RU" altLang="ru-RU" sz="2400" u="sng" dirty="0">
                <a:solidFill>
                  <a:srgbClr val="002060"/>
                </a:solidFill>
                <a:latin typeface="Constantia" panose="02030602050306030303" pitchFamily="18" charset="0"/>
              </a:rPr>
              <a:t>целью</a:t>
            </a:r>
            <a:r>
              <a:rPr lang="ru-RU" altLang="ru-RU" sz="2400" dirty="0">
                <a:solidFill>
                  <a:srgbClr val="002060"/>
                </a:solidFill>
                <a:latin typeface="Constantia" panose="02030602050306030303" pitchFamily="18" charset="0"/>
              </a:rPr>
              <a:t>, а </a:t>
            </a:r>
            <a:r>
              <a:rPr lang="ru-RU" altLang="ru-RU" sz="2400" u="sng" dirty="0">
                <a:solidFill>
                  <a:srgbClr val="002060"/>
                </a:solidFill>
                <a:latin typeface="Constantia" panose="02030602050306030303" pitchFamily="18" charset="0"/>
              </a:rPr>
              <a:t>средством </a:t>
            </a:r>
            <a:r>
              <a:rPr lang="ru-RU" altLang="ru-RU" sz="2400" dirty="0">
                <a:solidFill>
                  <a:srgbClr val="002060"/>
                </a:solidFill>
                <a:latin typeface="Constantia" panose="02030602050306030303" pitchFamily="18" charset="0"/>
              </a:rPr>
              <a:t>образования </a:t>
            </a:r>
            <a:r>
              <a:rPr lang="ru-RU" altLang="ru-RU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свободной,  ответственной личности,  </a:t>
            </a:r>
            <a:r>
              <a:rPr lang="ru-RU" altLang="ru-RU" sz="2400" dirty="0">
                <a:solidFill>
                  <a:srgbClr val="002060"/>
                </a:solidFill>
                <a:latin typeface="Constantia" panose="02030602050306030303" pitchFamily="18" charset="0"/>
              </a:rPr>
              <a:t>способной </a:t>
            </a:r>
            <a:r>
              <a:rPr lang="ru-RU" altLang="ru-RU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самостоятельно выстраивать свою образовательную траекторию, быстро </a:t>
            </a:r>
            <a:r>
              <a:rPr lang="ru-RU" altLang="ru-RU" sz="2400" dirty="0">
                <a:solidFill>
                  <a:srgbClr val="002060"/>
                </a:solidFill>
                <a:latin typeface="Constantia" panose="02030602050306030303" pitchFamily="18" charset="0"/>
              </a:rPr>
              <a:t>ориентироваться в современном </a:t>
            </a:r>
            <a:r>
              <a:rPr lang="ru-RU" altLang="ru-RU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мире,  личности владеющей </a:t>
            </a:r>
            <a:r>
              <a:rPr lang="ru-RU" altLang="ru-RU" sz="2400" dirty="0">
                <a:solidFill>
                  <a:srgbClr val="002060"/>
                </a:solidFill>
                <a:latin typeface="Constantia" panose="02030602050306030303" pitchFamily="18" charset="0"/>
              </a:rPr>
              <a:t>иностранными </a:t>
            </a:r>
            <a:r>
              <a:rPr lang="ru-RU" altLang="ru-RU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языками,   </a:t>
            </a:r>
            <a:r>
              <a:rPr lang="ru-RU" altLang="ru-RU" sz="2400" dirty="0">
                <a:solidFill>
                  <a:srgbClr val="002060"/>
                </a:solidFill>
                <a:latin typeface="Constantia" panose="02030602050306030303" pitchFamily="18" charset="0"/>
              </a:rPr>
              <a:t>умеющей находить точки соприкосновения с людьми разных национальных </a:t>
            </a:r>
            <a:r>
              <a:rPr lang="ru-RU" altLang="ru-RU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культур.</a:t>
            </a:r>
            <a:endParaRPr lang="ru-RU" altLang="ru-RU" sz="2400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endParaRPr lang="ru-RU" altLang="ru-RU" b="1" dirty="0"/>
          </a:p>
        </p:txBody>
      </p:sp>
      <p:sp>
        <p:nvSpPr>
          <p:cNvPr id="26627" name="Text Box 10"/>
          <p:cNvSpPr txBox="1">
            <a:spLocks noChangeArrowheads="1"/>
          </p:cNvSpPr>
          <p:nvPr/>
        </p:nvSpPr>
        <p:spPr bwMode="auto">
          <a:xfrm>
            <a:off x="393700" y="273050"/>
            <a:ext cx="845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 dirty="0">
                <a:solidFill>
                  <a:srgbClr val="002060"/>
                </a:solidFill>
                <a:latin typeface="Constantia" panose="02030602050306030303" pitchFamily="18" charset="0"/>
              </a:rPr>
              <a:t>Девиз программы: </a:t>
            </a:r>
            <a:r>
              <a:rPr lang="en-US" altLang="ru-RU" sz="3200" b="1" dirty="0">
                <a:solidFill>
                  <a:srgbClr val="002060"/>
                </a:solidFill>
                <a:latin typeface="Constantia" panose="02030602050306030303" pitchFamily="18" charset="0"/>
              </a:rPr>
              <a:t>“Education for life”</a:t>
            </a:r>
          </a:p>
        </p:txBody>
      </p:sp>
      <p:pic>
        <p:nvPicPr>
          <p:cNvPr id="26628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3" y="3662363"/>
            <a:ext cx="3732212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62363"/>
            <a:ext cx="3759200" cy="298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95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699792" y="274638"/>
            <a:ext cx="6101307" cy="16303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10 преподавателей школы прошли стажировку в Греции (г. Афины) по методике преподавания и критериям оценки Программы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МБ в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июне – июле 2007г.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23" name="Picture 6" descr="DSC019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46275"/>
            <a:ext cx="388843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7" descr="DSC019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08" y="1946275"/>
            <a:ext cx="461293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Client\Desktop\Фото буклет 20015 млш\обложка\Logo МЛШ просто яблоко IL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2194836" cy="133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63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760640" cy="13541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Международная лингвистическая школа</a:t>
            </a:r>
            <a:endParaRPr lang="ru-RU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1930668"/>
            <a:ext cx="8640959" cy="42675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Программы для 5-9 классов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Основная образовательная программа основного общего образования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Дополнительная программа. Углубленный курс английского языка (</a:t>
            </a:r>
            <a:r>
              <a:rPr lang="en-US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Science, Cultural Studies, Economics).</a:t>
            </a:r>
            <a:endParaRPr lang="ru-RU" sz="2400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Дополнительная программа. Расширенный курс английского языка.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Дополнительная программа. Второй иностранный язык (китайский, корейский, японский, французский).</a:t>
            </a:r>
          </a:p>
          <a:p>
            <a:pPr marL="0" indent="0">
              <a:buNone/>
            </a:pPr>
            <a:endParaRPr lang="ru-RU" sz="2400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Picture 2" descr="C:\Users\Client\Desktop\Фото буклет 20015 млш\обложка\Logo МЛШ просто яблоко I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2736304" cy="167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255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904656" cy="13541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Международная лингвистическая школа</a:t>
            </a:r>
            <a:endParaRPr lang="ru-RU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30668"/>
            <a:ext cx="8229600" cy="45946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    </a:t>
            </a:r>
            <a:r>
              <a:rPr lang="ru-RU" sz="40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Миссия </a:t>
            </a:r>
            <a:r>
              <a:rPr lang="ru-RU" sz="4000" b="1" dirty="0">
                <a:solidFill>
                  <a:srgbClr val="002060"/>
                </a:solidFill>
                <a:latin typeface="Constantia" panose="02030602050306030303" pitchFamily="18" charset="0"/>
              </a:rPr>
              <a:t>МЛШ </a:t>
            </a:r>
            <a:r>
              <a:rPr lang="ru-RU" sz="4000" dirty="0">
                <a:solidFill>
                  <a:srgbClr val="002060"/>
                </a:solidFill>
                <a:latin typeface="Constantia" panose="02030602050306030303" pitchFamily="18" charset="0"/>
              </a:rPr>
              <a:t>- воспитывать думающего, компетентного и заботливого человека, создающего лучший мир на принципах понимания и уважения других культур. </a:t>
            </a:r>
          </a:p>
          <a:p>
            <a:pPr marL="0" indent="0" algn="just">
              <a:buNone/>
            </a:pPr>
            <a:endParaRPr lang="ru-RU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Picture 2" descr="C:\Users\Client\Desktop\Фото буклет 20015 млш\обложка\Logo МЛШ просто яблоко I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4" y="188640"/>
            <a:ext cx="2736304" cy="167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49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760640" cy="13541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Международная лингвистическая школа</a:t>
            </a:r>
            <a:endParaRPr lang="ru-RU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1930668"/>
            <a:ext cx="8640959" cy="45226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Дополнительные программы внеурочной деятельности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Музыкальная студия (гитара, вокал, джаз, барабаны)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Изо-студия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Мода и стиль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Керамическая мастерская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Арт-студия «</a:t>
            </a:r>
            <a:r>
              <a:rPr lang="ru-RU" sz="2200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Боярушка</a:t>
            </a:r>
            <a:r>
              <a:rPr lang="ru-RU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Профильный час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Школьные проекты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История родного города и края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Баскетбол, волейбол, мини-футбол, настольный теннис, шахматы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ru-RU" sz="2800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Picture 2" descr="C:\Users\Client\Desktop\Фото буклет 20015 млш\обложка\Logo МЛШ просто яблоко I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2736304" cy="167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008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Международная лингвистическая школа</a:t>
            </a:r>
            <a:endParaRPr lang="ru-RU" sz="28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ru-RU" sz="2800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Picture 2" descr="C:\Users\Client\Desktop\Фото буклет 20015 млш\обложка\Logo МЛШ просто яблоко I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9"/>
            <a:ext cx="1512168" cy="92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Client\Desktop\Фото буклет 20015 млш\BVB_24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268760"/>
            <a:ext cx="388843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lient\Desktop\Фото буклет 20015 млш\DSC_00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388843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416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Международная лингвистическая школа</a:t>
            </a:r>
            <a:endParaRPr lang="ru-RU" sz="28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ru-RU" sz="2800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Picture 2" descr="C:\Users\Client\Desktop\Фото буклет 20015 млш\обложка\Logo МЛШ просто яблоко I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9"/>
            <a:ext cx="1512168" cy="92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Client\Desktop\Фото буклет 20015 млш\DSC_00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41682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288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Международная лингвистическая школа</a:t>
            </a:r>
            <a:endParaRPr lang="ru-RU" sz="28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ru-RU" sz="2800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Picture 2" descr="C:\Users\Client\Desktop\Фото буклет 20015 млш\обложка\Logo МЛШ просто яблоко I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9"/>
            <a:ext cx="1512168" cy="92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Client\Desktop\Фото буклет 20015 млш\DSC_01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183554"/>
            <a:ext cx="8064896" cy="541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294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Международная лингвистическая школа</a:t>
            </a:r>
            <a:endParaRPr lang="ru-RU" sz="28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ru-RU" sz="2800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Picture 2" descr="C:\Users\Client\Desktop\Фото буклет 20015 млш\обложка\Logo МЛШ просто яблоко I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9"/>
            <a:ext cx="1512168" cy="92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Client\Desktop\Фото буклет 20015 млш\DSC_09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83554"/>
            <a:ext cx="7704856" cy="52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634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Международная лингвистическая школа</a:t>
            </a:r>
            <a:endParaRPr lang="ru-RU" sz="28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ru-RU" sz="2800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Picture 2" descr="C:\Users\Client\Desktop\Фото буклет 20015 млш\обложка\Logo МЛШ просто яблоко I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9"/>
            <a:ext cx="1512168" cy="92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Client\Desktop\Фото буклет 20015 млш\6 страница\P10605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83553"/>
            <a:ext cx="8064896" cy="520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004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Международная лингвистическая школа</a:t>
            </a:r>
            <a:endParaRPr lang="ru-RU" sz="28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ru-RU" sz="2800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Picture 2" descr="C:\Users\Client\Desktop\Фото буклет 20015 млш\обложка\Logo МЛШ просто яблоко I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9"/>
            <a:ext cx="1512168" cy="92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Client\Desktop\Фото буклет 20015 млш\IMG_17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83554"/>
            <a:ext cx="7920880" cy="526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485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Международная лингвистическая школа</a:t>
            </a:r>
            <a:b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Наши выпускники продолжают обучение в университетах и колледжах мира</a:t>
            </a:r>
            <a:b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endParaRPr lang="ru-RU" sz="28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70527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Россия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США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Республика Корея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Швейцария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Великобритания</a:t>
            </a:r>
          </a:p>
          <a:p>
            <a:pPr marL="0" indent="0">
              <a:buNone/>
            </a:pPr>
            <a:endParaRPr lang="ru-RU" sz="2800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2348880"/>
            <a:ext cx="4038600" cy="377728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Новая Зеландия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КНР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Австралия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Чехия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Канада</a:t>
            </a:r>
          </a:p>
          <a:p>
            <a:endParaRPr lang="ru-RU" dirty="0"/>
          </a:p>
        </p:txBody>
      </p:sp>
      <p:pic>
        <p:nvPicPr>
          <p:cNvPr id="4" name="Picture 2" descr="C:\Users\Client\Desktop\Фото буклет 20015 млш\обложка\Logo МЛШ просто яблоко I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80020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02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Международная лингвистическая школа</a:t>
            </a: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Наши партнеры</a:t>
            </a:r>
            <a:r>
              <a:rPr lang="ru-RU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endParaRPr lang="ru-RU" sz="28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457200" y="1395610"/>
            <a:ext cx="4038600" cy="5057726"/>
          </a:xfrm>
        </p:spPr>
        <p:txBody>
          <a:bodyPr>
            <a:normAutofit fontScale="85000" lnSpcReduction="10000"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sz="2600" dirty="0" smtClean="0"/>
          </a:p>
          <a:p>
            <a:pPr marL="0" indent="0">
              <a:buNone/>
            </a:pPr>
            <a:endParaRPr lang="ru-RU" sz="2600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Morioka </a:t>
            </a:r>
            <a:r>
              <a:rPr lang="en-US" sz="2600" dirty="0">
                <a:solidFill>
                  <a:srgbClr val="002060"/>
                </a:solidFill>
                <a:latin typeface="Constantia" panose="02030602050306030303" pitchFamily="18" charset="0"/>
              </a:rPr>
              <a:t>Chuo High School (Japan)</a:t>
            </a:r>
            <a:endParaRPr lang="ru-RU" sz="2600" b="1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en-US" sz="2600" u="sng" dirty="0">
                <a:solidFill>
                  <a:srgbClr val="002060"/>
                </a:solidFill>
                <a:latin typeface="Constantia" panose="02030602050306030303" pitchFamily="18" charset="0"/>
                <a:hlinkClick r:id="rId2"/>
              </a:rPr>
              <a:t>http://www.chuo-hs.jp/english/</a:t>
            </a:r>
            <a:endParaRPr lang="ru-RU" sz="2600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0" indent="0" algn="just">
              <a:buNone/>
            </a:pPr>
            <a:r>
              <a:rPr lang="ru-RU" sz="2600" dirty="0">
                <a:solidFill>
                  <a:srgbClr val="002060"/>
                </a:solidFill>
                <a:latin typeface="Constantia" panose="02030602050306030303" pitchFamily="18" charset="0"/>
              </a:rPr>
              <a:t>С 2006 года по соглашению с японской школой г. </a:t>
            </a:r>
            <a:r>
              <a:rPr lang="ru-RU" sz="2600" dirty="0" err="1">
                <a:solidFill>
                  <a:srgbClr val="002060"/>
                </a:solidFill>
                <a:latin typeface="Constantia" panose="02030602050306030303" pitchFamily="18" charset="0"/>
              </a:rPr>
              <a:t>Мориока</a:t>
            </a:r>
            <a:r>
              <a:rPr lang="ru-RU" sz="2600" dirty="0">
                <a:solidFill>
                  <a:srgbClr val="002060"/>
                </a:solidFill>
                <a:latin typeface="Constantia" panose="02030602050306030303" pitchFamily="18" charset="0"/>
              </a:rPr>
              <a:t> наши школьники участвуют в ежегодном международном экологическом форуме.</a:t>
            </a:r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648200" y="1395610"/>
            <a:ext cx="4038600" cy="5057726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sz="2600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SCHOOL </a:t>
            </a:r>
            <a:r>
              <a:rPr lang="en-US" sz="2600" dirty="0">
                <a:solidFill>
                  <a:srgbClr val="002060"/>
                </a:solidFill>
                <a:latin typeface="Constantia" panose="02030602050306030303" pitchFamily="18" charset="0"/>
              </a:rPr>
              <a:t>DISTRICT NO. 43 (COQUITLAM) International Education (Canada)</a:t>
            </a:r>
            <a:endParaRPr lang="ru-RU" sz="2600" b="1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ru-RU" sz="2600" u="sng" dirty="0">
                <a:solidFill>
                  <a:srgbClr val="002060"/>
                </a:solidFill>
                <a:latin typeface="Constantia" panose="02030602050306030303" pitchFamily="18" charset="0"/>
                <a:hlinkClick r:id="rId3"/>
              </a:rPr>
              <a:t>http://www.internationaled.com/</a:t>
            </a:r>
            <a:endParaRPr lang="ru-RU" sz="2600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0" indent="0" algn="just">
              <a:buNone/>
            </a:pPr>
            <a:r>
              <a:rPr lang="ru-RU" sz="2600" dirty="0">
                <a:solidFill>
                  <a:srgbClr val="002060"/>
                </a:solidFill>
                <a:latin typeface="Constantia" panose="02030602050306030303" pitchFamily="18" charset="0"/>
              </a:rPr>
              <a:t>В 2007 году партнерами </a:t>
            </a:r>
            <a:r>
              <a:rPr lang="ru-RU" sz="26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МЛШ </a:t>
            </a:r>
            <a:r>
              <a:rPr lang="ru-RU" sz="2600" dirty="0">
                <a:solidFill>
                  <a:srgbClr val="002060"/>
                </a:solidFill>
                <a:latin typeface="Constantia" panose="02030602050306030303" pitchFamily="18" charset="0"/>
              </a:rPr>
              <a:t>стали образовательные дистрикты Ванкувера, </a:t>
            </a:r>
            <a:r>
              <a:rPr lang="ru-RU" sz="2600" dirty="0" err="1">
                <a:solidFill>
                  <a:srgbClr val="002060"/>
                </a:solidFill>
                <a:latin typeface="Constantia" panose="02030602050306030303" pitchFamily="18" charset="0"/>
              </a:rPr>
              <a:t>Вернона</a:t>
            </a:r>
            <a:r>
              <a:rPr lang="ru-RU" sz="2600" dirty="0">
                <a:solidFill>
                  <a:srgbClr val="002060"/>
                </a:solidFill>
                <a:latin typeface="Constantia" panose="02030602050306030303" pitchFamily="18" charset="0"/>
              </a:rPr>
              <a:t> и </a:t>
            </a:r>
            <a:r>
              <a:rPr lang="ru-RU" sz="2600" dirty="0" err="1">
                <a:solidFill>
                  <a:srgbClr val="002060"/>
                </a:solidFill>
                <a:latin typeface="Constantia" panose="02030602050306030303" pitchFamily="18" charset="0"/>
              </a:rPr>
              <a:t>Пентиктона</a:t>
            </a:r>
            <a:r>
              <a:rPr lang="ru-RU" sz="2600" dirty="0">
                <a:solidFill>
                  <a:srgbClr val="002060"/>
                </a:solidFill>
                <a:latin typeface="Constantia" panose="02030602050306030303" pitchFamily="18" charset="0"/>
              </a:rPr>
              <a:t>, куда ежегодно школьники выезжают на языковые стажировки.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C:\Users\Client\Desktop\Фото буклет 20015 млш\обложка\Logo МЛШ просто яблоко IL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3481"/>
            <a:ext cx="180020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://mlsh.vvsu.ru/photos/A0E3A595_9DFC_4313_A8AF_4D4179F67370_85x85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38" y="1395609"/>
            <a:ext cx="144016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mlsh.vvsu.ru/photos/7400AD58_D746_4153_9161_EA4E1103E11F_85x85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1728192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1908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Международная лингвистическая школа</a:t>
            </a: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Наши партнеры</a:t>
            </a:r>
            <a:r>
              <a:rPr lang="ru-RU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endParaRPr lang="ru-RU" sz="28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457200" y="1395610"/>
            <a:ext cx="4038600" cy="5057726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sz="2600" dirty="0" smtClean="0"/>
          </a:p>
          <a:p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600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Шэньсиский</a:t>
            </a:r>
            <a:r>
              <a:rPr lang="ru-RU" sz="26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ru-RU" sz="2600" dirty="0">
                <a:solidFill>
                  <a:srgbClr val="002060"/>
                </a:solidFill>
                <a:latin typeface="Constantia" panose="02030602050306030303" pitchFamily="18" charset="0"/>
              </a:rPr>
              <a:t>педагогический университет </a:t>
            </a:r>
            <a:r>
              <a:rPr lang="ru-RU" sz="2600" dirty="0" err="1">
                <a:solidFill>
                  <a:srgbClr val="002060"/>
                </a:solidFill>
                <a:latin typeface="Constantia" panose="02030602050306030303" pitchFamily="18" charset="0"/>
              </a:rPr>
              <a:t>г.Сиань</a:t>
            </a:r>
            <a:r>
              <a:rPr lang="ru-RU" sz="2600" dirty="0">
                <a:solidFill>
                  <a:srgbClr val="002060"/>
                </a:solidFill>
                <a:latin typeface="Constantia" panose="02030602050306030303" pitchFamily="18" charset="0"/>
              </a:rPr>
              <a:t> (КНР)</a:t>
            </a:r>
            <a:endParaRPr lang="ru-RU" sz="2600" b="1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0" indent="0" algn="just">
              <a:buNone/>
            </a:pPr>
            <a:r>
              <a:rPr lang="ru-RU" sz="2600" dirty="0">
                <a:solidFill>
                  <a:srgbClr val="002060"/>
                </a:solidFill>
                <a:latin typeface="Constantia" panose="02030602050306030303" pitchFamily="18" charset="0"/>
              </a:rPr>
              <a:t>В 2009 году заключено соглашение с </a:t>
            </a:r>
            <a:r>
              <a:rPr lang="ru-RU" sz="2600" dirty="0" err="1">
                <a:solidFill>
                  <a:srgbClr val="002060"/>
                </a:solidFill>
                <a:latin typeface="Constantia" panose="02030602050306030303" pitchFamily="18" charset="0"/>
              </a:rPr>
              <a:t>Шэньсиским</a:t>
            </a:r>
            <a:r>
              <a:rPr lang="ru-RU" sz="2600" dirty="0">
                <a:solidFill>
                  <a:srgbClr val="002060"/>
                </a:solidFill>
                <a:latin typeface="Constantia" panose="02030602050306030303" pitchFamily="18" charset="0"/>
              </a:rPr>
              <a:t> педагогическим университетом (г. </a:t>
            </a:r>
            <a:r>
              <a:rPr lang="ru-RU" sz="2600" dirty="0" err="1">
                <a:solidFill>
                  <a:srgbClr val="002060"/>
                </a:solidFill>
                <a:latin typeface="Constantia" panose="02030602050306030303" pitchFamily="18" charset="0"/>
              </a:rPr>
              <a:t>Сиань</a:t>
            </a:r>
            <a:r>
              <a:rPr lang="ru-RU" sz="2600" dirty="0">
                <a:solidFill>
                  <a:srgbClr val="002060"/>
                </a:solidFill>
                <a:latin typeface="Constantia" panose="02030602050306030303" pitchFamily="18" charset="0"/>
              </a:rPr>
              <a:t>, КНР). Студенты, изучающие русский и английский языки, приезжают к нам на педагогическую практику. Школьники МЛШ выезжают на языковые стажировки в Китай.</a:t>
            </a:r>
          </a:p>
          <a:p>
            <a:pPr marL="0" indent="0" algn="just">
              <a:buNone/>
            </a:pPr>
            <a:endParaRPr lang="ru-RU" sz="2600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648200" y="1395610"/>
            <a:ext cx="4038600" cy="5057726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sz="2600" dirty="0" smtClean="0">
              <a:latin typeface="Constantia" panose="02030602050306030303" pitchFamily="18" charset="0"/>
            </a:endParaRPr>
          </a:p>
          <a:p>
            <a:endParaRPr lang="ru-RU" sz="2000" dirty="0" smtClean="0"/>
          </a:p>
          <a:p>
            <a:endParaRPr lang="ru-RU" sz="2000" dirty="0"/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Восточный центр иностранной книги»</a:t>
            </a:r>
            <a:endParaRPr lang="ru-RU" b="1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«Восточный центр иностранной книги» - единственный официальный дилер ведущих британских издательств на Дальнем Востоке. С 2010 года МЛШ тесно сотрудничает с центром, проводит совместные семинары и встречи с авторами.</a:t>
            </a:r>
          </a:p>
          <a:p>
            <a:pPr marL="0" indent="0">
              <a:buNone/>
            </a:pPr>
            <a:endParaRPr lang="ru-RU" dirty="0">
              <a:latin typeface="Constantia" panose="02030602050306030303" pitchFamily="18" charset="0"/>
            </a:endParaRPr>
          </a:p>
        </p:txBody>
      </p:sp>
      <p:pic>
        <p:nvPicPr>
          <p:cNvPr id="4" name="Picture 2" descr="C:\Users\Client\Desktop\Фото буклет 20015 млш\обложка\Logo МЛШ просто яблоко I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3481"/>
            <a:ext cx="180020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://mlsh.vvsu.ru/photos/DD8EE572_B534_4AF4_83D3_B3331970C7CD_85x8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9" y="1566585"/>
            <a:ext cx="1448929" cy="128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mlsh.vvsu.ru/photos/065EA54B_0EB0_4C11_9712_3DA48CEA2950_85x8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66585"/>
            <a:ext cx="1584176" cy="1286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3996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760640" cy="13541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Международная лингвистическая школа</a:t>
            </a:r>
            <a:endParaRPr lang="ru-RU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30668"/>
            <a:ext cx="8229600" cy="45226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     Миссия </a:t>
            </a: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МЛШ соответствует </a:t>
            </a: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провозглашенным ЮНЕСКО принципам образования: </a:t>
            </a:r>
          </a:p>
          <a:p>
            <a:pPr lvl="0" algn="just" fontAlgn="base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научить </a:t>
            </a: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человека жить долго и </a:t>
            </a: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здорово;</a:t>
            </a:r>
          </a:p>
          <a:p>
            <a:pPr lvl="0" algn="just" fontAlgn="base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научить </a:t>
            </a: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жить вместе, понимая других, в диалоге различных </a:t>
            </a: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культур;</a:t>
            </a:r>
          </a:p>
          <a:p>
            <a:pPr lvl="0" algn="just" fontAlgn="base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н</a:t>
            </a: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аучить </a:t>
            </a: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учиться на протяжении всей </a:t>
            </a: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жизни;</a:t>
            </a:r>
          </a:p>
          <a:p>
            <a:pPr lvl="0" algn="just" fontAlgn="base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н</a:t>
            </a: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аучить </a:t>
            </a: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работать, не чуждаться любой работы.  </a:t>
            </a:r>
          </a:p>
        </p:txBody>
      </p:sp>
      <p:pic>
        <p:nvPicPr>
          <p:cNvPr id="4" name="Picture 2" descr="C:\Users\Client\Desktop\Фото буклет 20015 млш\обложка\Logo МЛШ просто яблоко I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2736304" cy="167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3627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Международная лингвистическая школа</a:t>
            </a: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Наши партнеры</a:t>
            </a:r>
            <a:r>
              <a:rPr lang="ru-RU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endParaRPr lang="ru-RU" sz="28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457200" y="1395610"/>
            <a:ext cx="4042792" cy="5057726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sz="2600" dirty="0" smtClean="0"/>
          </a:p>
          <a:p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ru-RU" sz="4000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ru-RU" sz="4000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0" indent="0" algn="just">
              <a:buNone/>
            </a:pPr>
            <a:r>
              <a:rPr lang="en-US" sz="5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CAMBRIDGE </a:t>
            </a:r>
            <a:r>
              <a:rPr lang="en-US" sz="5000" dirty="0">
                <a:solidFill>
                  <a:srgbClr val="002060"/>
                </a:solidFill>
                <a:latin typeface="Constantia" panose="02030602050306030303" pitchFamily="18" charset="0"/>
              </a:rPr>
              <a:t>ENGLISH Language </a:t>
            </a:r>
            <a:endParaRPr lang="ru-RU" sz="5000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0" indent="0" algn="just">
              <a:buNone/>
            </a:pPr>
            <a:r>
              <a:rPr lang="en-US" sz="5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Assessment</a:t>
            </a:r>
            <a:endParaRPr lang="ru-RU" sz="5000" b="1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0" indent="0" algn="just">
              <a:buNone/>
            </a:pPr>
            <a:r>
              <a:rPr lang="en-US" sz="5000" u="sng" dirty="0">
                <a:solidFill>
                  <a:srgbClr val="002060"/>
                </a:solidFill>
                <a:latin typeface="Constantia" panose="02030602050306030303" pitchFamily="18" charset="0"/>
                <a:hlinkClick r:id="rId2"/>
              </a:rPr>
              <a:t>http://www.cambridgeenglish.org/</a:t>
            </a:r>
            <a:endParaRPr lang="ru-RU" sz="5000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0" indent="0" algn="just">
              <a:buNone/>
            </a:pPr>
            <a:r>
              <a:rPr lang="ru-RU" sz="5000" dirty="0">
                <a:solidFill>
                  <a:srgbClr val="002060"/>
                </a:solidFill>
                <a:latin typeface="Constantia" panose="02030602050306030303" pitchFamily="18" charset="0"/>
              </a:rPr>
              <a:t>В 2013-2014 учебном году заключен меморандум о сотрудничестве с департаментом экзаменов Кембриджского университета.</a:t>
            </a:r>
          </a:p>
          <a:p>
            <a:pPr marL="0" indent="0" algn="just">
              <a:buNone/>
            </a:pPr>
            <a:endParaRPr lang="ru-RU" sz="5000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648200" y="1395610"/>
            <a:ext cx="4038600" cy="5057726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sz="2600" dirty="0" smtClean="0">
              <a:latin typeface="Constantia" panose="02030602050306030303" pitchFamily="18" charset="0"/>
            </a:endParaRPr>
          </a:p>
          <a:p>
            <a:endParaRPr lang="ru-RU" sz="2000" dirty="0" smtClean="0"/>
          </a:p>
          <a:p>
            <a:endParaRPr lang="ru-RU" sz="1600" dirty="0" smtClean="0"/>
          </a:p>
          <a:p>
            <a:endParaRPr lang="ru-RU" sz="1600" dirty="0"/>
          </a:p>
          <a:p>
            <a:pPr marL="0" indent="0">
              <a:buNone/>
            </a:pPr>
            <a:endParaRPr lang="ru-RU" sz="3500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ru-RU" sz="3500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ru-RU" sz="3500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ru-RU" sz="4600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ru-RU" sz="4600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0" indent="0" algn="just">
              <a:buNone/>
            </a:pPr>
            <a:r>
              <a:rPr lang="ru-RU" sz="5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Центр </a:t>
            </a:r>
            <a:r>
              <a:rPr lang="ru-RU" sz="5000" dirty="0">
                <a:solidFill>
                  <a:srgbClr val="002060"/>
                </a:solidFill>
                <a:latin typeface="Constantia" panose="02030602050306030303" pitchFamily="18" charset="0"/>
              </a:rPr>
              <a:t>дополнительного образования «АЛЬФА-ДИАЛОГ» (г. Санкт-Петербург)</a:t>
            </a:r>
            <a:endParaRPr lang="ru-RU" sz="5000" b="1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0" indent="0" algn="just">
              <a:buNone/>
            </a:pPr>
            <a:r>
              <a:rPr lang="ru-RU" sz="5000" u="sng" dirty="0" smtClean="0">
                <a:solidFill>
                  <a:srgbClr val="002060"/>
                </a:solidFill>
                <a:latin typeface="Constantia" panose="02030602050306030303" pitchFamily="18" charset="0"/>
                <a:hlinkClick r:id="rId3"/>
              </a:rPr>
              <a:t>http</a:t>
            </a:r>
            <a:r>
              <a:rPr lang="ru-RU" sz="5000" u="sng" dirty="0">
                <a:solidFill>
                  <a:srgbClr val="002060"/>
                </a:solidFill>
                <a:latin typeface="Constantia" panose="02030602050306030303" pitchFamily="18" charset="0"/>
                <a:hlinkClick r:id="rId3"/>
              </a:rPr>
              <a:t>://www.alfa-dialog.ru/</a:t>
            </a:r>
            <a:endParaRPr lang="ru-RU" sz="5000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0" indent="0" algn="just">
              <a:buNone/>
            </a:pPr>
            <a:r>
              <a:rPr lang="ru-RU" sz="5000" dirty="0">
                <a:solidFill>
                  <a:srgbClr val="002060"/>
                </a:solidFill>
                <a:latin typeface="Constantia" panose="02030602050306030303" pitchFamily="18" charset="0"/>
              </a:rPr>
              <a:t>С начала 2014 года </a:t>
            </a:r>
            <a:r>
              <a:rPr lang="ru-RU" sz="5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МЛШ </a:t>
            </a:r>
            <a:r>
              <a:rPr lang="ru-RU" sz="5000" dirty="0">
                <a:solidFill>
                  <a:srgbClr val="002060"/>
                </a:solidFill>
                <a:latin typeface="Constantia" panose="02030602050306030303" pitchFamily="18" charset="0"/>
              </a:rPr>
              <a:t>успешно проводит совместные международные проекты с Центром дополнительного образования «АЛЬФА-ДИАЛОГ»</a:t>
            </a:r>
          </a:p>
          <a:p>
            <a:endParaRPr lang="ru-RU" sz="4600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Client\Desktop\Фото буклет 20015 млш\обложка\Logo МЛШ просто яблоко IL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3481"/>
            <a:ext cx="180020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://mlsh.vvsu.ru/photos/9AC87DF6_3810_4ED5_B568_FFB968B425A7_85x85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9" y="1602135"/>
            <a:ext cx="1808969" cy="168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mlsh.vvsu.ru/photos/4B389D67_143D_4F9C_9D38_CE7D87B6DEF9_85x85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5"/>
            <a:ext cx="1872208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13570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Международная лингвистическая школа</a:t>
            </a: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Наши партнеры</a:t>
            </a:r>
            <a:r>
              <a:rPr lang="ru-RU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endParaRPr lang="ru-RU" sz="28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179512" y="1395610"/>
            <a:ext cx="3888432" cy="5057726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sz="2600" dirty="0" smtClean="0"/>
          </a:p>
          <a:p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0" indent="0" algn="just">
              <a:buNone/>
            </a:pPr>
            <a:r>
              <a:rPr lang="en-US" sz="4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UTOS </a:t>
            </a:r>
            <a:r>
              <a:rPr lang="en-US" sz="4200" dirty="0">
                <a:solidFill>
                  <a:srgbClr val="002060"/>
                </a:solidFill>
                <a:latin typeface="Constantia" panose="02030602050306030303" pitchFamily="18" charset="0"/>
              </a:rPr>
              <a:t>Network Inc. (South Korea)</a:t>
            </a:r>
            <a:endParaRPr lang="ru-RU" sz="4200" b="1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0" indent="0" algn="just">
              <a:buNone/>
            </a:pPr>
            <a:r>
              <a:rPr lang="ru-RU" sz="4200" u="sng" dirty="0">
                <a:solidFill>
                  <a:srgbClr val="002060"/>
                </a:solidFill>
                <a:latin typeface="Constantia" panose="02030602050306030303" pitchFamily="18" charset="0"/>
                <a:hlinkClick r:id="rId2"/>
              </a:rPr>
              <a:t>http://iutos.com/</a:t>
            </a:r>
            <a:endParaRPr lang="ru-RU" sz="4200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0" indent="0" algn="just">
              <a:buNone/>
            </a:pPr>
            <a:r>
              <a:rPr lang="ru-RU" sz="4200" dirty="0">
                <a:solidFill>
                  <a:srgbClr val="002060"/>
                </a:solidFill>
                <a:latin typeface="Constantia" panose="02030602050306030303" pitchFamily="18" charset="0"/>
              </a:rPr>
              <a:t>В августе 2014 года подписан меморандум о сотрудничестве с образовательным агентством UTOS (Республика Корея). С каждым годом в Корее растет количество желающих изучать Дипломную программу и русский язык в МЛШ.</a:t>
            </a:r>
          </a:p>
          <a:p>
            <a:pPr marL="0" indent="0" algn="just">
              <a:buNone/>
            </a:pPr>
            <a:r>
              <a:rPr lang="ru-RU" sz="4200" dirty="0">
                <a:solidFill>
                  <a:srgbClr val="002060"/>
                </a:solidFill>
                <a:latin typeface="Constantia" panose="02030602050306030303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648200" y="1395610"/>
            <a:ext cx="4038600" cy="5057726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sz="2600" dirty="0" smtClean="0">
              <a:latin typeface="Constantia" panose="02030602050306030303" pitchFamily="18" charset="0"/>
            </a:endParaRPr>
          </a:p>
          <a:p>
            <a:endParaRPr lang="ru-RU" sz="2000" dirty="0" smtClean="0"/>
          </a:p>
          <a:p>
            <a:endParaRPr lang="ru-RU" sz="1600" dirty="0" smtClean="0"/>
          </a:p>
          <a:p>
            <a:endParaRPr lang="ru-RU" sz="1600" dirty="0"/>
          </a:p>
          <a:p>
            <a:pPr marL="0" indent="0">
              <a:buNone/>
            </a:pPr>
            <a:endParaRPr lang="ru-RU" sz="3500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ru-RU" sz="3500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ru-RU" sz="3500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ru-RU" sz="4600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ru-RU" sz="46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Picture 2" descr="C:\Users\Client\Desktop\Фото буклет 20015 млш\обложка\Logo МЛШ просто яблоко I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3481"/>
            <a:ext cx="180020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://mlsh.vvsu.ru/photos/28EC615C_3176_4CF0_91B6_7DB5368F5DB2_85x8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9" y="1728044"/>
            <a:ext cx="1664953" cy="141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5" name="Picture 3" descr="C:\Users\Client\Desktop\Фото буклет 20015 млш\IMG_24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4642"/>
          <a:stretch/>
        </p:blipFill>
        <p:spPr bwMode="auto">
          <a:xfrm>
            <a:off x="4211960" y="1636295"/>
            <a:ext cx="4781212" cy="494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311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36912"/>
            <a:ext cx="8568952" cy="3960440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Образование для жизни!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Constantia" panose="02030602050306030303" pitchFamily="18" charset="0"/>
                <a:hlinkClick r:id="rId2"/>
              </a:rPr>
              <a:t>http://mlsh.vvsu.ru</a:t>
            </a:r>
            <a:endParaRPr lang="en-US" sz="2800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Тел. 240-42-84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8-964-43-68-646</a:t>
            </a:r>
            <a:endParaRPr lang="ru-RU" sz="28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1027" name="Picture 3" descr="C:\Users\Client\Desktop\Фото буклет 20015 млш\обложка\Logo МЛШ полное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2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095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760640" cy="13541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Международная лингвистическая школа</a:t>
            </a:r>
            <a:endParaRPr lang="ru-RU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1930668"/>
            <a:ext cx="8568951" cy="45946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    Концепция 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МЛШ основана на интеграции обучения и воспитания, на признании ведущей роли воспитания в образовательном процессе и базируется на основе программы </a:t>
            </a:r>
            <a:r>
              <a:rPr lang="en-US" dirty="0">
                <a:solidFill>
                  <a:srgbClr val="002060"/>
                </a:solidFill>
                <a:latin typeface="Constantia" panose="02030602050306030303" pitchFamily="18" charset="0"/>
              </a:rPr>
              <a:t>Diploma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onstantia" panose="02030602050306030303" pitchFamily="18" charset="0"/>
              </a:rPr>
              <a:t>Programme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 (далее </a:t>
            </a:r>
            <a:r>
              <a:rPr lang="en-US" dirty="0">
                <a:solidFill>
                  <a:srgbClr val="002060"/>
                </a:solidFill>
                <a:latin typeface="Constantia" panose="02030602050306030303" pitchFamily="18" charset="0"/>
              </a:rPr>
              <a:t>D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P) Организации Международного Бакалавриата </a:t>
            </a:r>
            <a:r>
              <a:rPr lang="ru-RU" dirty="0" err="1">
                <a:solidFill>
                  <a:srgbClr val="002060"/>
                </a:solidFill>
                <a:latin typeface="Constantia" panose="02030602050306030303" pitchFamily="18" charset="0"/>
              </a:rPr>
              <a:t>International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onstantia" panose="02030602050306030303" pitchFamily="18" charset="0"/>
              </a:rPr>
              <a:t>Baccalaureate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onstantia" panose="02030602050306030303" pitchFamily="18" charset="0"/>
              </a:rPr>
              <a:t>Organisation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 (IBO)*. </a:t>
            </a:r>
            <a:endParaRPr lang="ru-RU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Picture 2" descr="C:\Users\Client\Desktop\Фото буклет 20015 млш\обложка\Logo МЛШ просто яблоко I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2736304" cy="167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73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760640" cy="135416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Организации Международного Бакалавриата </a:t>
            </a:r>
            <a:r>
              <a:rPr lang="ru-RU" sz="2800" dirty="0" err="1">
                <a:solidFill>
                  <a:srgbClr val="002060"/>
                </a:solidFill>
                <a:latin typeface="Constantia" panose="02030602050306030303" pitchFamily="18" charset="0"/>
              </a:rPr>
              <a:t>International</a:t>
            </a: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onstantia" panose="02030602050306030303" pitchFamily="18" charset="0"/>
              </a:rPr>
              <a:t>Baccalaureate</a:t>
            </a: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Constantia" panose="02030602050306030303" pitchFamily="18" charset="0"/>
              </a:rPr>
              <a:t>Organisation</a:t>
            </a: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 (IBO</a:t>
            </a: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)</a:t>
            </a:r>
            <a:endParaRPr lang="ru-RU" sz="28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2060848"/>
            <a:ext cx="8640959" cy="4464496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Программа 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детского сада и начальной школы (</a:t>
            </a: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PYP)для 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учащихся от 3 до 11 лет </a:t>
            </a:r>
            <a:endParaRPr lang="en-US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Программа 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средней школы (MYP)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anose="02030602050306030303" pitchFamily="18" charset="0"/>
              </a:rPr>
              <a:t>	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для учащихся от 11 до 16 лет.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Дипломная 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программа (</a:t>
            </a:r>
            <a:r>
              <a:rPr lang="en-US" dirty="0">
                <a:solidFill>
                  <a:srgbClr val="002060"/>
                </a:solidFill>
                <a:latin typeface="Constantia" panose="02030602050306030303" pitchFamily="18" charset="0"/>
              </a:rPr>
              <a:t>DP)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для 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учащихся</a:t>
            </a:r>
            <a:r>
              <a:rPr lang="en-US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16-19 лет – </a:t>
            </a: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это 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обязательная двухгодичная программа для учащих</a:t>
            </a:r>
            <a:r>
              <a:rPr lang="en-US" dirty="0">
                <a:solidFill>
                  <a:srgbClr val="002060"/>
                </a:solidFill>
                <a:latin typeface="Constantia" panose="02030602050306030303" pitchFamily="18" charset="0"/>
              </a:rPr>
              <a:t>c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я с высокой мотивацией и уровнем квалификации, который признан ведущими университетами мира.</a:t>
            </a:r>
          </a:p>
          <a:p>
            <a:pPr marL="0" indent="0" algn="just">
              <a:buNone/>
            </a:pPr>
            <a:endParaRPr lang="ru-RU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Picture 2" descr="C:\Users\Client\Desktop\Фото буклет 20015 млш\обложка\Logo МЛШ просто яблоко I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2736304" cy="167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611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760640" cy="13541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Международная лингвистическая школа</a:t>
            </a:r>
            <a:endParaRPr lang="ru-RU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1930668"/>
            <a:ext cx="8568951" cy="45946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    МЛШ – единственная школа на Дальнем Востоке, авторизированная в системе Международного Бакалавриата (</a:t>
            </a:r>
            <a:r>
              <a:rPr lang="en-US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IB)</a:t>
            </a: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и принята в Ассоциацию школ Международного бакалавриата стран СНГ.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   </a:t>
            </a:r>
          </a:p>
        </p:txBody>
      </p:sp>
      <p:pic>
        <p:nvPicPr>
          <p:cNvPr id="4" name="Picture 2" descr="C:\Users\Client\Desktop\Фото буклет 20015 млш\обложка\Logo МЛШ просто яблоко I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2736304" cy="167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775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Международная</a:t>
            </a:r>
            <a:b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лингвистическая школа</a:t>
            </a:r>
            <a:endParaRPr lang="ru-RU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Picture 2" descr="C:\Users\Client\Desktop\Фото буклет 20015 млш\обложка\Logo МЛШ просто яблоко I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2194836" cy="133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lient\Desktop\Сертификат авторизации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0200"/>
            <a:ext cx="8352928" cy="499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288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760640" cy="13541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Международная лингвистическая школа</a:t>
            </a:r>
            <a:endParaRPr lang="ru-RU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1930668"/>
            <a:ext cx="8568951" cy="4594676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Clr>
                <a:srgbClr val="F0EA00"/>
              </a:buClr>
              <a:buNone/>
            </a:pPr>
            <a:r>
              <a:rPr lang="en-US" alt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DP - </a:t>
            </a:r>
            <a:r>
              <a:rPr lang="ru-RU" alt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программа </a:t>
            </a:r>
            <a:r>
              <a:rPr lang="ru-RU" altLang="ru-RU" dirty="0">
                <a:solidFill>
                  <a:srgbClr val="002060"/>
                </a:solidFill>
                <a:latin typeface="Constantia" panose="02030602050306030303" pitchFamily="18" charset="0"/>
              </a:rPr>
              <a:t>полного среднего образования, которая была открыта в Женеве в 1969 году.</a:t>
            </a:r>
            <a:endParaRPr lang="en-US" altLang="ru-RU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ru-RU" altLang="ru-RU" dirty="0">
                <a:solidFill>
                  <a:srgbClr val="002060"/>
                </a:solidFill>
                <a:latin typeface="Constantia" panose="02030602050306030303" pitchFamily="18" charset="0"/>
              </a:rPr>
              <a:t>Благодаря созданию единого образовательного пространства, учащиеся имеют возможность свободно переезжать в любую страну мира и продолжать образование в школе, предлагающей данную программу. </a:t>
            </a:r>
          </a:p>
          <a:p>
            <a:pPr marL="0" indent="0" algn="just">
              <a:buNone/>
            </a:pPr>
            <a:endParaRPr lang="ru-RU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Picture 2" descr="C:\Users\Client\Desktop\Фото буклет 20015 млш\обложка\Logo МЛШ просто яблоко I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2736304" cy="167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309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760640" cy="13541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Международная лингвистическая школа</a:t>
            </a:r>
            <a:endParaRPr lang="ru-RU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30668"/>
            <a:ext cx="8229600" cy="4267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   Программа </a:t>
            </a:r>
            <a:r>
              <a:rPr lang="en-US" sz="2800" dirty="0">
                <a:solidFill>
                  <a:srgbClr val="002060"/>
                </a:solidFill>
                <a:latin typeface="Constantia" panose="02030602050306030303" pitchFamily="18" charset="0"/>
              </a:rPr>
              <a:t>DP</a:t>
            </a: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ориентирована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на </a:t>
            </a: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развитие навыков критического мышления; </a:t>
            </a:r>
            <a:endParaRPr lang="ru-RU" sz="2800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на </a:t>
            </a: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развитие навыков ведения научно-исследовательской работы; </a:t>
            </a:r>
            <a:endParaRPr lang="ru-RU" sz="2800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на </a:t>
            </a: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отличное знание английского языка - все дополнительные предметы изучаются на английском языке; </a:t>
            </a:r>
            <a:endParaRPr lang="ru-RU" sz="2800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на </a:t>
            </a: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целостное развитие личности учащихся</a:t>
            </a: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endParaRPr lang="ru-RU" sz="28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Picture 2" descr="C:\Users\Client\Desktop\Фото буклет 20015 млш\обложка\Logo МЛШ просто яблоко I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2736304" cy="167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3016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1129</Words>
  <Application>Microsoft Office PowerPoint</Application>
  <PresentationFormat>Экран (4:3)</PresentationFormat>
  <Paragraphs>202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 </vt:lpstr>
      <vt:lpstr>Международная лингвистическая школа</vt:lpstr>
      <vt:lpstr>Международная лингвистическая школа</vt:lpstr>
      <vt:lpstr>Международная лингвистическая школа</vt:lpstr>
      <vt:lpstr>Организации Международного Бакалавриата International Baccalaureate Organisation (IBO)</vt:lpstr>
      <vt:lpstr>Международная лингвистическая школа</vt:lpstr>
      <vt:lpstr>Международная  лингвистическая школа</vt:lpstr>
      <vt:lpstr>Международная лингвистическая школа</vt:lpstr>
      <vt:lpstr>Международная лингвистическая школа</vt:lpstr>
      <vt:lpstr>Международная лингвистическая школа</vt:lpstr>
      <vt:lpstr>Презентация PowerPoint</vt:lpstr>
      <vt:lpstr>Международная лингвистическая школа</vt:lpstr>
      <vt:lpstr>Международная  лингвистическая школа</vt:lpstr>
      <vt:lpstr>Международная  лингвистическая школа</vt:lpstr>
      <vt:lpstr>Международная  лингвистическая школа</vt:lpstr>
      <vt:lpstr>Международная  лингвистическая школа</vt:lpstr>
      <vt:lpstr>Презентация PowerPoint</vt:lpstr>
      <vt:lpstr>10 преподавателей школы прошли стажировку в Греции (г. Афины) по методике преподавания и критериям оценки Программы МБ в июне – июле 2007г. </vt:lpstr>
      <vt:lpstr>Международная лингвистическая школа</vt:lpstr>
      <vt:lpstr>Международная лингвистическая школа</vt:lpstr>
      <vt:lpstr>Международная лингвистическая школа</vt:lpstr>
      <vt:lpstr>Международная лингвистическая школа</vt:lpstr>
      <vt:lpstr>Международная лингвистическая школа</vt:lpstr>
      <vt:lpstr>Международная лингвистическая школа</vt:lpstr>
      <vt:lpstr>Международная лингвистическая школа</vt:lpstr>
      <vt:lpstr>Международная лингвистическая школа</vt:lpstr>
      <vt:lpstr>Международная лингвистическая школа  Наши выпускники продолжают обучение в университетах и колледжах мира </vt:lpstr>
      <vt:lpstr>Международная лингвистическая школа Наши партнеры  </vt:lpstr>
      <vt:lpstr>Международная лингвистическая школа Наши партнеры  </vt:lpstr>
      <vt:lpstr>Международная лингвистическая школа Наши партнеры  </vt:lpstr>
      <vt:lpstr>Международная лингвистическая школа Наши партнеры 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Client</dc:creator>
  <cp:lastModifiedBy>Client</cp:lastModifiedBy>
  <cp:revision>25</cp:revision>
  <cp:lastPrinted>2015-11-23T04:21:05Z</cp:lastPrinted>
  <dcterms:created xsi:type="dcterms:W3CDTF">2015-11-22T23:41:53Z</dcterms:created>
  <dcterms:modified xsi:type="dcterms:W3CDTF">2016-03-15T04:46:15Z</dcterms:modified>
</cp:coreProperties>
</file>