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77" r:id="rId5"/>
    <p:sldId id="278" r:id="rId6"/>
    <p:sldId id="279" r:id="rId7"/>
    <p:sldId id="280" r:id="rId8"/>
    <p:sldId id="281" r:id="rId9"/>
    <p:sldId id="283" r:id="rId10"/>
    <p:sldId id="282" r:id="rId11"/>
    <p:sldId id="284" r:id="rId12"/>
    <p:sldId id="285" r:id="rId13"/>
    <p:sldId id="286" r:id="rId14"/>
    <p:sldId id="287" r:id="rId15"/>
    <p:sldId id="276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95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B201A-1955-4784-B77C-9D0AA0C418EE}" type="datetimeFigureOut">
              <a:rPr lang="ru-RU" smtClean="0"/>
              <a:t>19.04.2016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3AA06-2242-45E4-BF57-61589BA513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7634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B201A-1955-4784-B77C-9D0AA0C418EE}" type="datetimeFigureOut">
              <a:rPr lang="ru-RU" smtClean="0"/>
              <a:t>19.04.2016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3AA06-2242-45E4-BF57-61589BA513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6953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B201A-1955-4784-B77C-9D0AA0C418EE}" type="datetimeFigureOut">
              <a:rPr lang="ru-RU" smtClean="0"/>
              <a:t>19.04.2016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3AA06-2242-45E4-BF57-61589BA513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6820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B201A-1955-4784-B77C-9D0AA0C418EE}" type="datetimeFigureOut">
              <a:rPr lang="ru-RU" smtClean="0"/>
              <a:t>19.04.2016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3AA06-2242-45E4-BF57-61589BA513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1183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B201A-1955-4784-B77C-9D0AA0C418EE}" type="datetimeFigureOut">
              <a:rPr lang="ru-RU" smtClean="0"/>
              <a:t>19.04.2016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3AA06-2242-45E4-BF57-61589BA513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1180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B201A-1955-4784-B77C-9D0AA0C418EE}" type="datetimeFigureOut">
              <a:rPr lang="ru-RU" smtClean="0"/>
              <a:t>19.04.2016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3AA06-2242-45E4-BF57-61589BA513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8781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B201A-1955-4784-B77C-9D0AA0C418EE}" type="datetimeFigureOut">
              <a:rPr lang="ru-RU" smtClean="0"/>
              <a:t>19.04.2016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3AA06-2242-45E4-BF57-61589BA513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61933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B201A-1955-4784-B77C-9D0AA0C418EE}" type="datetimeFigureOut">
              <a:rPr lang="ru-RU" smtClean="0"/>
              <a:t>19.04.2016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3AA06-2242-45E4-BF57-61589BA513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12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B201A-1955-4784-B77C-9D0AA0C418EE}" type="datetimeFigureOut">
              <a:rPr lang="ru-RU" smtClean="0"/>
              <a:t>19.04.2016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3AA06-2242-45E4-BF57-61589BA513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52920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B201A-1955-4784-B77C-9D0AA0C418EE}" type="datetimeFigureOut">
              <a:rPr lang="ru-RU" smtClean="0"/>
              <a:t>19.04.2016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3AA06-2242-45E4-BF57-61589BA513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7289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CB201A-1955-4784-B77C-9D0AA0C418EE}" type="datetimeFigureOut">
              <a:rPr lang="ru-RU" smtClean="0"/>
              <a:t>19.04.2016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73AA06-2242-45E4-BF57-61589BA513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1540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CB201A-1955-4784-B77C-9D0AA0C418EE}" type="datetimeFigureOut">
              <a:rPr lang="ru-RU" smtClean="0"/>
              <a:t>19.04.2016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73AA06-2242-45E4-BF57-61589BA513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2977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mlsh.vvsu.ru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3123778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220072" y="1556792"/>
            <a:ext cx="3744416" cy="5112568"/>
          </a:xfrm>
        </p:spPr>
        <p:txBody>
          <a:bodyPr>
            <a:normAutofit fontScale="92500"/>
          </a:bodyPr>
          <a:lstStyle/>
          <a:p>
            <a:r>
              <a:rPr lang="ru-RU" sz="3500" b="1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Проектная деятельность и проектная задача как способ формирования метапредметных результатов</a:t>
            </a:r>
            <a:endParaRPr lang="ru-RU" sz="3500" b="1" dirty="0" smtClean="0">
              <a:solidFill>
                <a:srgbClr val="002060"/>
              </a:solidFill>
              <a:latin typeface="Constantia" panose="02030602050306030303" pitchFamily="18" charset="0"/>
            </a:endParaRPr>
          </a:p>
          <a:p>
            <a:endParaRPr lang="ru-RU" sz="3500" dirty="0" smtClean="0">
              <a:solidFill>
                <a:srgbClr val="002060"/>
              </a:solidFill>
              <a:latin typeface="Constantia" panose="02030602050306030303" pitchFamily="18" charset="0"/>
            </a:endParaRPr>
          </a:p>
          <a:p>
            <a:r>
              <a:rPr lang="ru-RU" sz="17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Артеменко Марина Никитична,</a:t>
            </a:r>
          </a:p>
          <a:p>
            <a:r>
              <a:rPr lang="ru-RU" sz="1700" dirty="0">
                <a:solidFill>
                  <a:srgbClr val="002060"/>
                </a:solidFill>
                <a:latin typeface="Constantia" panose="02030602050306030303" pitchFamily="18" charset="0"/>
              </a:rPr>
              <a:t>з</a:t>
            </a:r>
            <a:r>
              <a:rPr lang="ru-RU" sz="17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аместитель директора МЛШ по НМР</a:t>
            </a:r>
            <a:endParaRPr lang="ru-RU" sz="1700" dirty="0"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  <p:pic>
        <p:nvPicPr>
          <p:cNvPr id="1027" name="Picture 3" descr="C:\Users\Client\Desktop\Фото буклет 20015 млш\обложка\Logo МЛШ полное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32606"/>
            <a:ext cx="7992888" cy="1152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Client\Desktop\Фото буклет 20015 млш\оборот обложки\DSC_8265-2-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579449"/>
            <a:ext cx="4824536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64264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274638"/>
            <a:ext cx="5760640" cy="821019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Международная лингвистическая школа</a:t>
            </a:r>
            <a:endParaRPr lang="ru-RU" sz="2400" dirty="0"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1845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i="1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 </a:t>
            </a:r>
            <a:r>
              <a:rPr lang="ru-RU" sz="28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                         Педагогические эффекты:</a:t>
            </a:r>
          </a:p>
          <a:p>
            <a:pPr marL="514350" indent="-514350" algn="just">
              <a:buAutoNum type="arabicPeriod"/>
            </a:pPr>
            <a:r>
              <a:rPr lang="ru-RU" sz="28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Задает </a:t>
            </a:r>
            <a:r>
              <a:rPr lang="ru-RU" sz="2800" dirty="0">
                <a:solidFill>
                  <a:srgbClr val="002060"/>
                </a:solidFill>
                <a:latin typeface="Constantia" panose="02030602050306030303" pitchFamily="18" charset="0"/>
              </a:rPr>
              <a:t>реальную возможность </a:t>
            </a:r>
            <a:r>
              <a:rPr lang="ru-RU" sz="28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организации взаимодействия </a:t>
            </a:r>
            <a:r>
              <a:rPr lang="ru-RU" sz="2800" dirty="0">
                <a:solidFill>
                  <a:srgbClr val="002060"/>
                </a:solidFill>
                <a:latin typeface="Constantia" panose="02030602050306030303" pitchFamily="18" charset="0"/>
              </a:rPr>
              <a:t>(сотрудничества) детей между </a:t>
            </a:r>
            <a:r>
              <a:rPr lang="ru-RU" sz="28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собой.</a:t>
            </a:r>
          </a:p>
          <a:p>
            <a:pPr marL="0" indent="0" algn="just">
              <a:buNone/>
            </a:pPr>
            <a:r>
              <a:rPr lang="ru-RU" sz="28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Constantia" panose="02030602050306030303" pitchFamily="18" charset="0"/>
              </a:rPr>
              <a:t>2. Учит (без явного указания на это) способу проектирования через специально разработанные задания. </a:t>
            </a:r>
            <a:endParaRPr lang="ru-RU" sz="2800" dirty="0" smtClean="0">
              <a:solidFill>
                <a:srgbClr val="002060"/>
              </a:solidFill>
              <a:latin typeface="Constantia" panose="02030602050306030303" pitchFamily="18" charset="0"/>
            </a:endParaRPr>
          </a:p>
          <a:p>
            <a:pPr marL="0" indent="0" algn="just">
              <a:buNone/>
            </a:pPr>
            <a:r>
              <a:rPr lang="ru-RU" sz="28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3</a:t>
            </a:r>
            <a:r>
              <a:rPr lang="ru-RU" sz="2800" dirty="0">
                <a:solidFill>
                  <a:srgbClr val="002060"/>
                </a:solidFill>
                <a:latin typeface="Constantia" panose="02030602050306030303" pitchFamily="18" charset="0"/>
              </a:rPr>
              <a:t>. Дает возможность посмотреть, как осуществляет группа детей «перенос» известных им предметных способов действий в </a:t>
            </a:r>
            <a:r>
              <a:rPr lang="ru-RU" sz="28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модельную </a:t>
            </a:r>
            <a:r>
              <a:rPr lang="ru-RU" sz="2800" dirty="0">
                <a:solidFill>
                  <a:srgbClr val="002060"/>
                </a:solidFill>
                <a:latin typeface="Constantia" panose="02030602050306030303" pitchFamily="18" charset="0"/>
              </a:rPr>
              <a:t>ситуацию. </a:t>
            </a:r>
            <a:endParaRPr lang="ru-RU" dirty="0"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  <p:pic>
        <p:nvPicPr>
          <p:cNvPr id="4" name="Picture 2" descr="C:\Users\Client\Desktop\Фото буклет 20015 млш\обложка\Logo МЛШ просто яблоко IL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260648"/>
            <a:ext cx="2736304" cy="1670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2993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274638"/>
            <a:ext cx="5760640" cy="821019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Международная лингвистическая школа</a:t>
            </a:r>
            <a:endParaRPr lang="ru-RU" sz="2400" dirty="0"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824536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sz="28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Таким </a:t>
            </a:r>
            <a:r>
              <a:rPr lang="ru-RU" sz="2800" dirty="0">
                <a:solidFill>
                  <a:srgbClr val="002060"/>
                </a:solidFill>
                <a:latin typeface="Constantia" panose="02030602050306030303" pitchFamily="18" charset="0"/>
              </a:rPr>
              <a:t>образом, в ходе решения системы проектных задач </a:t>
            </a:r>
            <a:r>
              <a:rPr lang="ru-RU" sz="28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школьников </a:t>
            </a:r>
            <a:r>
              <a:rPr lang="ru-RU" sz="2800" dirty="0">
                <a:solidFill>
                  <a:srgbClr val="002060"/>
                </a:solidFill>
                <a:latin typeface="Constantia" panose="02030602050306030303" pitchFamily="18" charset="0"/>
              </a:rPr>
              <a:t>могут быть сформированы следующие способности: </a:t>
            </a:r>
            <a:endParaRPr lang="ru-RU" sz="2800" dirty="0" smtClean="0">
              <a:solidFill>
                <a:srgbClr val="002060"/>
              </a:solidFill>
              <a:latin typeface="Constantia" panose="02030602050306030303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рефлексировать </a:t>
            </a:r>
            <a:r>
              <a:rPr lang="ru-RU" sz="2800" dirty="0">
                <a:solidFill>
                  <a:srgbClr val="002060"/>
                </a:solidFill>
                <a:latin typeface="Constantia" panose="02030602050306030303" pitchFamily="18" charset="0"/>
              </a:rPr>
              <a:t>(видеть проблему; анализировать </a:t>
            </a:r>
            <a:r>
              <a:rPr lang="ru-RU" sz="28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сделанное; </a:t>
            </a:r>
            <a:r>
              <a:rPr lang="ru-RU" sz="2800" dirty="0">
                <a:solidFill>
                  <a:srgbClr val="002060"/>
                </a:solidFill>
                <a:latin typeface="Constantia" panose="02030602050306030303" pitchFamily="18" charset="0"/>
              </a:rPr>
              <a:t>видеть трудности, ошибки</a:t>
            </a:r>
            <a:r>
              <a:rPr lang="ru-RU" sz="28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);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2800" dirty="0" err="1">
                <a:solidFill>
                  <a:srgbClr val="002060"/>
                </a:solidFill>
                <a:latin typeface="Constantia" panose="02030602050306030303" pitchFamily="18" charset="0"/>
              </a:rPr>
              <a:t>целеполагать</a:t>
            </a:r>
            <a:r>
              <a:rPr lang="ru-RU" sz="2800" dirty="0">
                <a:solidFill>
                  <a:srgbClr val="002060"/>
                </a:solidFill>
                <a:latin typeface="Constantia" panose="02030602050306030303" pitchFamily="18" charset="0"/>
              </a:rPr>
              <a:t> (ставить и удерживать цели); </a:t>
            </a:r>
            <a:endParaRPr lang="ru-RU" sz="2800" dirty="0" smtClean="0">
              <a:solidFill>
                <a:srgbClr val="002060"/>
              </a:solidFill>
              <a:latin typeface="Constantia" panose="02030602050306030303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планировать;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моделировать;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проявлять </a:t>
            </a:r>
            <a:r>
              <a:rPr lang="ru-RU" sz="2800" dirty="0">
                <a:solidFill>
                  <a:srgbClr val="002060"/>
                </a:solidFill>
                <a:latin typeface="Constantia" panose="02030602050306030303" pitchFamily="18" charset="0"/>
              </a:rPr>
              <a:t>инициативу при поиске </a:t>
            </a:r>
            <a:r>
              <a:rPr lang="ru-RU" sz="28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способа </a:t>
            </a:r>
            <a:r>
              <a:rPr lang="ru-RU" sz="2800" dirty="0">
                <a:solidFill>
                  <a:srgbClr val="002060"/>
                </a:solidFill>
                <a:latin typeface="Constantia" panose="02030602050306030303" pitchFamily="18" charset="0"/>
              </a:rPr>
              <a:t>решения задачи; </a:t>
            </a:r>
            <a:endParaRPr lang="ru-RU" sz="2800" dirty="0" smtClean="0">
              <a:solidFill>
                <a:srgbClr val="002060"/>
              </a:solidFill>
              <a:latin typeface="Constantia" panose="02030602050306030303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вступать </a:t>
            </a:r>
            <a:r>
              <a:rPr lang="ru-RU" sz="2800" dirty="0">
                <a:solidFill>
                  <a:srgbClr val="002060"/>
                </a:solidFill>
                <a:latin typeface="Constantia" panose="02030602050306030303" pitchFamily="18" charset="0"/>
              </a:rPr>
              <a:t>в коммуникацию (</a:t>
            </a:r>
            <a:r>
              <a:rPr lang="ru-RU" sz="28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взаимодействовать);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отстаивать </a:t>
            </a:r>
            <a:r>
              <a:rPr lang="ru-RU" sz="2800" dirty="0">
                <a:solidFill>
                  <a:srgbClr val="002060"/>
                </a:solidFill>
                <a:latin typeface="Constantia" panose="02030602050306030303" pitchFamily="18" charset="0"/>
              </a:rPr>
              <a:t>свою позицию, принимать или аргументированно отклонять точки зрения </a:t>
            </a:r>
            <a:r>
              <a:rPr lang="ru-RU" sz="28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других. </a:t>
            </a:r>
            <a:endParaRPr lang="ru-RU" dirty="0"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  <p:pic>
        <p:nvPicPr>
          <p:cNvPr id="4" name="Picture 2" descr="C:\Users\Client\Desktop\Фото буклет 20015 млш\обложка\Logo МЛШ просто яблоко IL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260648"/>
            <a:ext cx="2736304" cy="1670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4157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274638"/>
            <a:ext cx="5760640" cy="821019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Международная лингвистическая школа</a:t>
            </a:r>
            <a:endParaRPr lang="ru-RU" sz="2400" dirty="0"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8245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Изучите текст</a:t>
            </a:r>
          </a:p>
          <a:p>
            <a:pPr marL="0" indent="0" algn="ctr">
              <a:buNone/>
            </a:pPr>
            <a:r>
              <a:rPr lang="ru-RU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предложенной проектной задачи и назовите те метапредметные результаты, которые вы можете </a:t>
            </a:r>
            <a:r>
              <a:rPr lang="ru-RU" dirty="0" smtClean="0">
                <a:solidFill>
                  <a:srgbClr val="FF0000"/>
                </a:solidFill>
                <a:latin typeface="Constantia" panose="02030602050306030303" pitchFamily="18" charset="0"/>
              </a:rPr>
              <a:t>увидеть и оценить</a:t>
            </a:r>
            <a:r>
              <a:rPr lang="ru-RU" dirty="0" smtClean="0">
                <a:solidFill>
                  <a:srgbClr val="FF0000"/>
                </a:solidFill>
                <a:latin typeface="Constantia" panose="02030602050306030303" pitchFamily="18" charset="0"/>
              </a:rPr>
              <a:t>, </a:t>
            </a:r>
            <a:r>
              <a:rPr lang="ru-RU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наблюдая за группой учащихся.</a:t>
            </a:r>
            <a:endParaRPr lang="ru-RU" dirty="0"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  <p:pic>
        <p:nvPicPr>
          <p:cNvPr id="4" name="Picture 2" descr="C:\Users\Client\Desktop\Фото буклет 20015 млш\обложка\Logo МЛШ просто яблоко IL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260648"/>
            <a:ext cx="2736304" cy="1670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171103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274638"/>
            <a:ext cx="5760640" cy="821019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Международная лингвистическая школа</a:t>
            </a:r>
            <a:endParaRPr lang="ru-RU" sz="2400" dirty="0"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8245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Подберите критерии оценки сформированности метапредметных результатов</a:t>
            </a:r>
            <a:endParaRPr lang="ru-RU" dirty="0"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  <p:pic>
        <p:nvPicPr>
          <p:cNvPr id="4" name="Picture 2" descr="C:\Users\Client\Desktop\Фото буклет 20015 млш\обложка\Logo МЛШ просто яблоко IL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260648"/>
            <a:ext cx="2736304" cy="1670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925914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274638"/>
            <a:ext cx="5760640" cy="821019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Международная лингвистическая школа</a:t>
            </a:r>
            <a:endParaRPr lang="ru-RU" sz="2400" dirty="0"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8245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Какие риски могут возникнуть у организаторов проектной задачи?</a:t>
            </a:r>
            <a:endParaRPr lang="ru-RU" dirty="0"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  <p:pic>
        <p:nvPicPr>
          <p:cNvPr id="4" name="Picture 2" descr="C:\Users\Client\Desktop\Фото буклет 20015 млш\обложка\Logo МЛШ просто яблоко IL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260648"/>
            <a:ext cx="2736304" cy="1670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64106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3123778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636912"/>
            <a:ext cx="8568952" cy="3960440"/>
          </a:xfrm>
        </p:spPr>
        <p:txBody>
          <a:bodyPr>
            <a:normAutofit/>
          </a:bodyPr>
          <a:lstStyle/>
          <a:p>
            <a:r>
              <a:rPr lang="ru-RU" sz="72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Образование для жизни!</a:t>
            </a:r>
          </a:p>
          <a:p>
            <a:r>
              <a:rPr lang="en-US" sz="2800" dirty="0" smtClean="0">
                <a:solidFill>
                  <a:srgbClr val="002060"/>
                </a:solidFill>
                <a:latin typeface="Constantia" panose="02030602050306030303" pitchFamily="18" charset="0"/>
                <a:hlinkClick r:id="rId2"/>
              </a:rPr>
              <a:t>http://mlsh.vvsu.ru</a:t>
            </a:r>
            <a:endParaRPr lang="en-US" sz="2800" dirty="0" smtClean="0">
              <a:solidFill>
                <a:srgbClr val="002060"/>
              </a:solidFill>
              <a:latin typeface="Constantia" panose="02030602050306030303" pitchFamily="18" charset="0"/>
            </a:endParaRPr>
          </a:p>
          <a:p>
            <a:r>
              <a:rPr lang="ru-RU" sz="28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Тел. 240-42-84, 240-40-93</a:t>
            </a:r>
          </a:p>
          <a:p>
            <a:r>
              <a:rPr lang="ru-RU" sz="28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8-967-958-09-56</a:t>
            </a:r>
            <a:endParaRPr lang="ru-RU" sz="2800" dirty="0"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  <p:pic>
        <p:nvPicPr>
          <p:cNvPr id="1027" name="Picture 3" descr="C:\Users\Client\Desktop\Фото буклет 20015 млш\обложка\Logo МЛШ полное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32656"/>
            <a:ext cx="8280920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7095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31840" y="274638"/>
            <a:ext cx="5832648" cy="1354162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Международная 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лингвистическая</a:t>
            </a:r>
            <a:b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</a:b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школа</a:t>
            </a:r>
            <a:endParaRPr lang="ru-RU" sz="2400" dirty="0"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30668"/>
            <a:ext cx="8229600" cy="4810700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Решать современные </a:t>
            </a:r>
            <a:r>
              <a:rPr lang="ru-RU" dirty="0">
                <a:solidFill>
                  <a:srgbClr val="002060"/>
                </a:solidFill>
                <a:latin typeface="Constantia" panose="02030602050306030303" pitchFamily="18" charset="0"/>
              </a:rPr>
              <a:t>педагогические </a:t>
            </a:r>
            <a:r>
              <a:rPr lang="ru-RU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задачи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Получать </a:t>
            </a:r>
            <a:r>
              <a:rPr lang="ru-RU" dirty="0">
                <a:solidFill>
                  <a:srgbClr val="002060"/>
                </a:solidFill>
                <a:latin typeface="Constantia" panose="02030602050306030303" pitchFamily="18" charset="0"/>
              </a:rPr>
              <a:t>новые качества личности </a:t>
            </a:r>
            <a:r>
              <a:rPr lang="ru-RU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школьника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Проводить </a:t>
            </a:r>
            <a:r>
              <a:rPr lang="ru-RU" dirty="0">
                <a:solidFill>
                  <a:srgbClr val="002060"/>
                </a:solidFill>
                <a:latin typeface="Constantia" panose="02030602050306030303" pitchFamily="18" charset="0"/>
              </a:rPr>
              <a:t>оценку полученных </a:t>
            </a:r>
            <a:r>
              <a:rPr lang="ru-RU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результатов</a:t>
            </a:r>
          </a:p>
          <a:p>
            <a:pPr marL="0" indent="0" algn="ctr">
              <a:buNone/>
            </a:pPr>
            <a:r>
              <a:rPr lang="ru-RU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!!! Поиск новых адекватных способов организации образовательного процесса</a:t>
            </a:r>
            <a:endParaRPr lang="ru-RU" dirty="0" smtClean="0"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  <p:pic>
        <p:nvPicPr>
          <p:cNvPr id="4" name="Picture 2" descr="C:\Users\Client\Desktop\Фото буклет 20015 млш\обложка\Logo МЛШ просто яблоко IL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694" y="116632"/>
            <a:ext cx="2736304" cy="1670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649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274638"/>
            <a:ext cx="5760640" cy="1354162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Международная лингвистическая школа</a:t>
            </a:r>
            <a:endParaRPr lang="ru-RU" sz="2400" dirty="0"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6764" y="1930667"/>
            <a:ext cx="8424936" cy="452266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Одна из адекватных форм - </a:t>
            </a:r>
            <a:r>
              <a:rPr lang="ru-RU" sz="2800" b="1" dirty="0">
                <a:solidFill>
                  <a:srgbClr val="002060"/>
                </a:solidFill>
                <a:latin typeface="Constantia" panose="02030602050306030303" pitchFamily="18" charset="0"/>
              </a:rPr>
              <a:t>проектная деятельность. </a:t>
            </a:r>
            <a:endParaRPr lang="ru-RU" sz="2800" b="1" dirty="0" smtClean="0">
              <a:solidFill>
                <a:srgbClr val="002060"/>
              </a:solidFill>
              <a:latin typeface="Constantia" panose="02030602050306030303" pitchFamily="18" charset="0"/>
            </a:endParaRPr>
          </a:p>
          <a:p>
            <a:pPr marL="0" indent="0" algn="ctr">
              <a:buNone/>
            </a:pPr>
            <a:r>
              <a:rPr lang="ru-RU" sz="28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НО! 5 класс!</a:t>
            </a:r>
          </a:p>
          <a:p>
            <a:pPr marL="0" indent="0" algn="just">
              <a:buNone/>
            </a:pPr>
            <a:r>
              <a:rPr lang="ru-RU" sz="28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       На </a:t>
            </a:r>
            <a:r>
              <a:rPr lang="ru-RU" sz="2800" dirty="0">
                <a:solidFill>
                  <a:srgbClr val="002060"/>
                </a:solidFill>
                <a:latin typeface="Constantia" panose="02030602050306030303" pitchFamily="18" charset="0"/>
              </a:rPr>
              <a:t>начальном этапе освоения этого рода деятельности следует говорить о применении системы проектных задач, которая подготовит </a:t>
            </a:r>
            <a:r>
              <a:rPr lang="ru-RU" sz="28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пятиклассника </a:t>
            </a:r>
            <a:r>
              <a:rPr lang="ru-RU" sz="2800" dirty="0">
                <a:solidFill>
                  <a:srgbClr val="002060"/>
                </a:solidFill>
                <a:latin typeface="Constantia" panose="02030602050306030303" pitchFamily="18" charset="0"/>
              </a:rPr>
              <a:t>к полноценной проектной </a:t>
            </a:r>
            <a:r>
              <a:rPr lang="ru-RU" sz="28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деятельности. </a:t>
            </a:r>
            <a:endParaRPr lang="ru-RU" sz="2800" dirty="0">
              <a:solidFill>
                <a:srgbClr val="002060"/>
              </a:solidFill>
              <a:latin typeface="Constantia" panose="02030602050306030303" pitchFamily="18" charset="0"/>
            </a:endParaRPr>
          </a:p>
          <a:p>
            <a:pPr marL="0" indent="0" algn="just">
              <a:buNone/>
            </a:pPr>
            <a:endParaRPr lang="ru-RU" sz="2800" dirty="0"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  <p:pic>
        <p:nvPicPr>
          <p:cNvPr id="4" name="Picture 2" descr="C:\Users\Client\Desktop\Фото буклет 20015 млш\обложка\Logo МЛШ просто яблоко IL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260648"/>
            <a:ext cx="2736304" cy="1670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8362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274638"/>
            <a:ext cx="5760640" cy="1354162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Международная лингвистическая школа</a:t>
            </a:r>
            <a:endParaRPr lang="ru-RU" sz="2400" dirty="0"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82453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8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      Участвуя </a:t>
            </a:r>
            <a:r>
              <a:rPr lang="ru-RU" sz="2800" dirty="0">
                <a:solidFill>
                  <a:srgbClr val="002060"/>
                </a:solidFill>
                <a:latin typeface="Constantia" panose="02030602050306030303" pitchFamily="18" charset="0"/>
              </a:rPr>
              <a:t>в решении проектных задач, с одной стороны, учащиеся имеют возможность в </a:t>
            </a:r>
            <a:r>
              <a:rPr lang="ru-RU" sz="28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модельной </a:t>
            </a:r>
            <a:r>
              <a:rPr lang="ru-RU" sz="2800" dirty="0">
                <a:solidFill>
                  <a:srgbClr val="002060"/>
                </a:solidFill>
                <a:latin typeface="Constantia" panose="02030602050306030303" pitchFamily="18" charset="0"/>
              </a:rPr>
              <a:t>ситуации осуществлять пробы, поиски, испытания способов и средств действия, конструируемых в ходе решения системы проектных задач, в </a:t>
            </a:r>
            <a:r>
              <a:rPr lang="ru-RU" sz="28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разных</a:t>
            </a:r>
            <a:r>
              <a:rPr lang="ru-RU" sz="2800" dirty="0">
                <a:solidFill>
                  <a:srgbClr val="002060"/>
                </a:solidFill>
                <a:latin typeface="Constantia" panose="02030602050306030303" pitchFamily="18" charset="0"/>
              </a:rPr>
              <a:t>, специально созданных ситуациях</a:t>
            </a:r>
            <a:r>
              <a:rPr lang="ru-RU" sz="28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8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      С </a:t>
            </a:r>
            <a:r>
              <a:rPr lang="ru-RU" sz="2800" dirty="0">
                <a:solidFill>
                  <a:srgbClr val="002060"/>
                </a:solidFill>
                <a:latin typeface="Constantia" panose="02030602050306030303" pitchFamily="18" charset="0"/>
              </a:rPr>
              <a:t>другой стороны, – учащиеся фактически осваивают способы проектирования как базу для будущей проектной деятельности в основной и старшей школе.  </a:t>
            </a:r>
            <a:endParaRPr lang="ru-RU" sz="2800" dirty="0"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  <p:pic>
        <p:nvPicPr>
          <p:cNvPr id="4" name="Picture 2" descr="C:\Users\Client\Desktop\Фото буклет 20015 млш\обложка\Logo МЛШ просто яблоко IL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260648"/>
            <a:ext cx="2736304" cy="1670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72771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274638"/>
            <a:ext cx="5760640" cy="821019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Международная лингвистическая школа</a:t>
            </a:r>
            <a:endParaRPr lang="ru-RU" sz="2400" dirty="0"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930668"/>
            <a:ext cx="8229600" cy="459467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    </a:t>
            </a:r>
            <a:r>
              <a:rPr lang="ru-RU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Проектная </a:t>
            </a:r>
            <a:r>
              <a:rPr lang="ru-RU" dirty="0">
                <a:solidFill>
                  <a:srgbClr val="002060"/>
                </a:solidFill>
                <a:latin typeface="Constantia" panose="02030602050306030303" pitchFamily="18" charset="0"/>
              </a:rPr>
              <a:t>задача – это набор заданий, стимулирующих систему действий учащихся, направленных на получение «продукта», и одновременно качественное </a:t>
            </a:r>
            <a:r>
              <a:rPr lang="ru-RU" dirty="0" err="1">
                <a:solidFill>
                  <a:srgbClr val="002060"/>
                </a:solidFill>
                <a:latin typeface="Constantia" panose="02030602050306030303" pitchFamily="18" charset="0"/>
              </a:rPr>
              <a:t>самоизменение</a:t>
            </a:r>
            <a:r>
              <a:rPr lang="ru-RU" dirty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учащихся.</a:t>
            </a:r>
          </a:p>
          <a:p>
            <a:pPr marL="0" indent="0" algn="just">
              <a:buNone/>
            </a:pPr>
            <a:r>
              <a:rPr lang="ru-RU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(по А.Б. Воронцову)</a:t>
            </a:r>
            <a:endParaRPr lang="ru-RU" dirty="0"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  <p:pic>
        <p:nvPicPr>
          <p:cNvPr id="4" name="Picture 2" descr="C:\Users\Client\Desktop\Фото буклет 20015 млш\обложка\Logo МЛШ просто яблоко IL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260648"/>
            <a:ext cx="2736304" cy="1670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9729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87825" y="274638"/>
            <a:ext cx="5976663" cy="706090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Международная лингвистическая школа</a:t>
            </a:r>
            <a:endParaRPr lang="ru-RU" sz="2400" dirty="0"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896544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800" dirty="0">
                <a:solidFill>
                  <a:srgbClr val="002060"/>
                </a:solidFill>
                <a:latin typeface="Constantia" panose="02030602050306030303" pitchFamily="18" charset="0"/>
              </a:rPr>
              <a:t>     </a:t>
            </a:r>
            <a:r>
              <a:rPr lang="ru-RU" sz="28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               В </a:t>
            </a:r>
            <a:r>
              <a:rPr lang="ru-RU" sz="2800" dirty="0">
                <a:solidFill>
                  <a:srgbClr val="002060"/>
                </a:solidFill>
                <a:latin typeface="Constantia" panose="02030602050306030303" pitchFamily="18" charset="0"/>
              </a:rPr>
              <a:t>образовательной практике используются разные типы задач: </a:t>
            </a:r>
            <a:endParaRPr lang="ru-RU" sz="2800" dirty="0" smtClean="0">
              <a:solidFill>
                <a:srgbClr val="002060"/>
              </a:solidFill>
              <a:latin typeface="Constantia" panose="02030602050306030303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учебная</a:t>
            </a:r>
            <a:r>
              <a:rPr lang="ru-RU" sz="2800" dirty="0">
                <a:solidFill>
                  <a:srgbClr val="002060"/>
                </a:solidFill>
                <a:latin typeface="Constantia" panose="02030602050306030303" pitchFamily="18" charset="0"/>
              </a:rPr>
              <a:t>, </a:t>
            </a:r>
            <a:endParaRPr lang="ru-RU" sz="2800" dirty="0" smtClean="0">
              <a:solidFill>
                <a:srgbClr val="002060"/>
              </a:solidFill>
              <a:latin typeface="Constantia" panose="02030602050306030303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конкретно-практическая</a:t>
            </a:r>
            <a:r>
              <a:rPr lang="ru-RU" sz="2800" dirty="0">
                <a:solidFill>
                  <a:srgbClr val="002060"/>
                </a:solidFill>
                <a:latin typeface="Constantia" panose="02030602050306030303" pitchFamily="18" charset="0"/>
              </a:rPr>
              <a:t>, </a:t>
            </a:r>
            <a:endParaRPr lang="ru-RU" sz="2800" dirty="0" smtClean="0">
              <a:solidFill>
                <a:srgbClr val="002060"/>
              </a:solidFill>
              <a:latin typeface="Constantia" panose="02030602050306030303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исследовательская</a:t>
            </a:r>
            <a:r>
              <a:rPr lang="ru-RU" sz="2800" dirty="0">
                <a:solidFill>
                  <a:srgbClr val="002060"/>
                </a:solidFill>
                <a:latin typeface="Constantia" panose="02030602050306030303" pitchFamily="18" charset="0"/>
              </a:rPr>
              <a:t>, </a:t>
            </a:r>
            <a:endParaRPr lang="ru-RU" sz="2800" dirty="0" smtClean="0">
              <a:solidFill>
                <a:srgbClr val="002060"/>
              </a:solidFill>
              <a:latin typeface="Constantia" panose="02030602050306030303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sz="28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творческая </a:t>
            </a:r>
            <a:r>
              <a:rPr lang="ru-RU" sz="2800" dirty="0">
                <a:solidFill>
                  <a:srgbClr val="002060"/>
                </a:solidFill>
                <a:latin typeface="Constantia" panose="02030602050306030303" pitchFamily="18" charset="0"/>
              </a:rPr>
              <a:t>и др. </a:t>
            </a:r>
            <a:endParaRPr lang="ru-RU" sz="2800" dirty="0" smtClean="0">
              <a:solidFill>
                <a:srgbClr val="002060"/>
              </a:solidFill>
              <a:latin typeface="Constantia" panose="02030602050306030303" pitchFamily="18" charset="0"/>
            </a:endParaRPr>
          </a:p>
          <a:p>
            <a:pPr marL="0" indent="0" algn="just">
              <a:buNone/>
            </a:pPr>
            <a:r>
              <a:rPr lang="ru-RU" sz="2800" i="1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Учебная </a:t>
            </a:r>
            <a:r>
              <a:rPr lang="ru-RU" sz="2800" i="1" dirty="0">
                <a:solidFill>
                  <a:srgbClr val="002060"/>
                </a:solidFill>
                <a:latin typeface="Constantia" panose="02030602050306030303" pitchFamily="18" charset="0"/>
              </a:rPr>
              <a:t>задача </a:t>
            </a:r>
            <a:r>
              <a:rPr lang="ru-RU" sz="2800" dirty="0">
                <a:solidFill>
                  <a:srgbClr val="002060"/>
                </a:solidFill>
                <a:latin typeface="Constantia" panose="02030602050306030303" pitchFamily="18" charset="0"/>
              </a:rPr>
              <a:t>– всегда новая задача. До нее подобных задач дети не решали, и поэтому «с ходу» она не может быть </a:t>
            </a:r>
            <a:r>
              <a:rPr lang="ru-RU" sz="28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решена </a:t>
            </a:r>
            <a:r>
              <a:rPr lang="ru-RU" sz="2800" dirty="0">
                <a:solidFill>
                  <a:srgbClr val="002060"/>
                </a:solidFill>
                <a:latin typeface="Constantia" panose="02030602050306030303" pitchFamily="18" charset="0"/>
              </a:rPr>
              <a:t>учащимися. Это поисковая задача. Именно в результате поиска дети смогут решить эту задачу. </a:t>
            </a:r>
            <a:endParaRPr lang="ru-RU" dirty="0"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  <p:pic>
        <p:nvPicPr>
          <p:cNvPr id="4" name="Picture 2" descr="C:\Users\Client\Desktop\Фото буклет 20015 млш\обложка\Logo МЛШ просто яблоко IL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260648"/>
            <a:ext cx="2736304" cy="1670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43507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274638"/>
            <a:ext cx="5760640" cy="821019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Международная лингвистическая школа</a:t>
            </a:r>
            <a:endParaRPr lang="ru-RU" sz="2400" dirty="0"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8965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              </a:t>
            </a:r>
            <a:r>
              <a:rPr lang="ru-RU" sz="2800" i="1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Конкретно-практическая </a:t>
            </a:r>
            <a:r>
              <a:rPr lang="ru-RU" sz="2800" i="1" dirty="0">
                <a:solidFill>
                  <a:srgbClr val="002060"/>
                </a:solidFill>
                <a:latin typeface="Constantia" panose="02030602050306030303" pitchFamily="18" charset="0"/>
              </a:rPr>
              <a:t>задача </a:t>
            </a:r>
            <a:r>
              <a:rPr lang="ru-RU" sz="2800" dirty="0">
                <a:solidFill>
                  <a:srgbClr val="002060"/>
                </a:solidFill>
                <a:latin typeface="Constantia" panose="02030602050306030303" pitchFamily="18" charset="0"/>
              </a:rPr>
              <a:t>ориентирована на применение (отработку) уже освоенных способов действий (знаний, умений) в известной школьникам ситуации, как правило, внутри конкретного учебного предмета. </a:t>
            </a:r>
            <a:endParaRPr lang="ru-RU" sz="2800" dirty="0" smtClean="0">
              <a:solidFill>
                <a:srgbClr val="002060"/>
              </a:solidFill>
              <a:latin typeface="Constantia" panose="02030602050306030303" pitchFamily="18" charset="0"/>
            </a:endParaRPr>
          </a:p>
          <a:p>
            <a:pPr marL="0" indent="0" algn="just">
              <a:buNone/>
            </a:pPr>
            <a:r>
              <a:rPr lang="ru-RU" sz="28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            В </a:t>
            </a:r>
            <a:r>
              <a:rPr lang="ru-RU" sz="2800" dirty="0">
                <a:solidFill>
                  <a:srgbClr val="002060"/>
                </a:solidFill>
                <a:latin typeface="Constantia" panose="02030602050306030303" pitchFamily="18" charset="0"/>
              </a:rPr>
              <a:t>отдельных случаях </a:t>
            </a:r>
            <a:r>
              <a:rPr lang="ru-RU" sz="2800" i="1" dirty="0">
                <a:solidFill>
                  <a:srgbClr val="002060"/>
                </a:solidFill>
                <a:latin typeface="Constantia" panose="02030602050306030303" pitchFamily="18" charset="0"/>
              </a:rPr>
              <a:t>конкретно-практическая задача</a:t>
            </a:r>
            <a:r>
              <a:rPr lang="ru-RU" sz="2800" dirty="0">
                <a:solidFill>
                  <a:srgbClr val="002060"/>
                </a:solidFill>
                <a:latin typeface="Constantia" panose="02030602050306030303" pitchFamily="18" charset="0"/>
              </a:rPr>
              <a:t> может быть использована для выявления границ применения освоенного способа действия, тем самым становится условием для постановки новой учебной задачи. </a:t>
            </a:r>
            <a:endParaRPr lang="ru-RU" dirty="0"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  <p:pic>
        <p:nvPicPr>
          <p:cNvPr id="4" name="Picture 2" descr="C:\Users\Client\Desktop\Фото буклет 20015 млш\обложка\Logo МЛШ просто яблоко IL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260648"/>
            <a:ext cx="2736304" cy="1670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28038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274638"/>
            <a:ext cx="5760640" cy="821019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Международная лингвистическая школа</a:t>
            </a:r>
            <a:endParaRPr lang="ru-RU" sz="2400" dirty="0"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5040560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sz="2800" i="1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                        Творческая </a:t>
            </a:r>
            <a:r>
              <a:rPr lang="ru-RU" sz="2800" i="1" dirty="0">
                <a:solidFill>
                  <a:srgbClr val="002060"/>
                </a:solidFill>
                <a:latin typeface="Constantia" panose="02030602050306030303" pitchFamily="18" charset="0"/>
              </a:rPr>
              <a:t>(олимпиадная) задача </a:t>
            </a:r>
            <a:r>
              <a:rPr lang="ru-RU" sz="2800" dirty="0">
                <a:solidFill>
                  <a:srgbClr val="002060"/>
                </a:solidFill>
                <a:latin typeface="Constantia" panose="02030602050306030303" pitchFamily="18" charset="0"/>
              </a:rPr>
              <a:t>– это задача, не имеющая готового формального способа решения. Ученик за счет своих способностей, (как правило, спонтанно) пытается найти его сам. </a:t>
            </a:r>
            <a:endParaRPr lang="ru-RU" sz="2800" dirty="0" smtClean="0">
              <a:solidFill>
                <a:srgbClr val="002060"/>
              </a:solidFill>
              <a:latin typeface="Constantia" panose="02030602050306030303" pitchFamily="18" charset="0"/>
            </a:endParaRPr>
          </a:p>
          <a:p>
            <a:pPr marL="0" indent="0" algn="just">
              <a:buNone/>
            </a:pPr>
            <a:r>
              <a:rPr lang="ru-RU" sz="28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Но </a:t>
            </a:r>
            <a:r>
              <a:rPr lang="ru-RU" sz="2800" dirty="0">
                <a:solidFill>
                  <a:srgbClr val="002060"/>
                </a:solidFill>
                <a:latin typeface="Constantia" panose="02030602050306030303" pitchFamily="18" charset="0"/>
              </a:rPr>
              <a:t>все эти виды задач не позволяют: научить самостоятельному выбору способа решения задачи (проблемы) в ситуации; стимулировать получение </a:t>
            </a:r>
            <a:r>
              <a:rPr lang="ru-RU" sz="28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</a:t>
            </a:r>
            <a:r>
              <a:rPr lang="ru-RU" sz="2800" dirty="0">
                <a:solidFill>
                  <a:srgbClr val="002060"/>
                </a:solidFill>
                <a:latin typeface="Constantia" panose="02030602050306030303" pitchFamily="18" charset="0"/>
              </a:rPr>
              <a:t>нового «продукта», которого никто (включая учителя) не знает до решения; содержательно мотивировать поиск решения в малой группе, оценить возможности детей действовать в </a:t>
            </a:r>
            <a:r>
              <a:rPr lang="ru-RU" sz="28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незнакомой ситуации. </a:t>
            </a:r>
            <a:endParaRPr lang="ru-RU" dirty="0"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  <p:pic>
        <p:nvPicPr>
          <p:cNvPr id="4" name="Picture 2" descr="C:\Users\Client\Desktop\Фото буклет 20015 млш\обложка\Logo МЛШ просто яблоко IL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260648"/>
            <a:ext cx="2736304" cy="1670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14487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274638"/>
            <a:ext cx="5760640" cy="821019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Международная лингвистическая школа</a:t>
            </a:r>
            <a:endParaRPr lang="ru-RU" sz="2400" dirty="0"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504056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>
                <a:solidFill>
                  <a:srgbClr val="002060"/>
                </a:solidFill>
                <a:latin typeface="Constantia" panose="02030602050306030303" pitchFamily="18" charset="0"/>
              </a:rPr>
              <a:t>                 Основная педагогическая цель проектных задач – способствовать формированию разных способов учебного сотрудничества. </a:t>
            </a:r>
            <a:endParaRPr lang="ru-RU" sz="2800" dirty="0" smtClean="0">
              <a:solidFill>
                <a:srgbClr val="002060"/>
              </a:solidFill>
              <a:latin typeface="Constantia" panose="02030602050306030303" pitchFamily="18" charset="0"/>
            </a:endParaRPr>
          </a:p>
          <a:p>
            <a:pPr marL="0" indent="0" algn="just">
              <a:buNone/>
            </a:pPr>
            <a:r>
              <a:rPr lang="ru-RU" sz="28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               Основной </a:t>
            </a:r>
            <a:r>
              <a:rPr lang="ru-RU" sz="2800" dirty="0">
                <a:solidFill>
                  <a:srgbClr val="002060"/>
                </a:solidFill>
                <a:latin typeface="Constantia" panose="02030602050306030303" pitchFamily="18" charset="0"/>
              </a:rPr>
              <a:t>метод – встроенное наблюдение. </a:t>
            </a:r>
            <a:endParaRPr lang="ru-RU" sz="2800" dirty="0" smtClean="0">
              <a:solidFill>
                <a:srgbClr val="002060"/>
              </a:solidFill>
              <a:latin typeface="Constantia" panose="02030602050306030303" pitchFamily="18" charset="0"/>
            </a:endParaRPr>
          </a:p>
          <a:p>
            <a:pPr marL="0" indent="0" algn="just">
              <a:buNone/>
            </a:pPr>
            <a:r>
              <a:rPr lang="ru-RU" sz="2800" dirty="0" smtClean="0">
                <a:solidFill>
                  <a:srgbClr val="002060"/>
                </a:solidFill>
                <a:latin typeface="Constantia" panose="02030602050306030303" pitchFamily="18" charset="0"/>
              </a:rPr>
              <a:t>                Эксперты </a:t>
            </a:r>
            <a:r>
              <a:rPr lang="ru-RU" sz="2800" dirty="0">
                <a:solidFill>
                  <a:srgbClr val="002060"/>
                </a:solidFill>
                <a:latin typeface="Constantia" panose="02030602050306030303" pitchFamily="18" charset="0"/>
              </a:rPr>
              <a:t>на протяжении всех этапов наблюдают за процессом решения задачи, ни в коем случае не вмешиваясь в него, фиксируют свои наблюдения в экспертных листах. </a:t>
            </a:r>
            <a:endParaRPr lang="ru-RU" dirty="0">
              <a:solidFill>
                <a:srgbClr val="002060"/>
              </a:solidFill>
              <a:latin typeface="Constantia" panose="02030602050306030303" pitchFamily="18" charset="0"/>
            </a:endParaRPr>
          </a:p>
        </p:txBody>
      </p:sp>
      <p:pic>
        <p:nvPicPr>
          <p:cNvPr id="4" name="Picture 2" descr="C:\Users\Client\Desktop\Фото буклет 20015 млш\обложка\Logo МЛШ просто яблоко ILS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260648"/>
            <a:ext cx="2736304" cy="1670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38403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644</Words>
  <Application>Microsoft Office PowerPoint</Application>
  <PresentationFormat>Экран (4:3)</PresentationFormat>
  <Paragraphs>63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 </vt:lpstr>
      <vt:lpstr>Международная лингвистическая  школа</vt:lpstr>
      <vt:lpstr>Международная лингвистическая школа</vt:lpstr>
      <vt:lpstr>Международная лингвистическая школа</vt:lpstr>
      <vt:lpstr>Международная лингвистическая школа</vt:lpstr>
      <vt:lpstr>Международная лингвистическая школа</vt:lpstr>
      <vt:lpstr>Международная лингвистическая школа</vt:lpstr>
      <vt:lpstr>Международная лингвистическая школа</vt:lpstr>
      <vt:lpstr>Международная лингвистическая школа</vt:lpstr>
      <vt:lpstr>Международная лингвистическая школа</vt:lpstr>
      <vt:lpstr>Международная лингвистическая школа</vt:lpstr>
      <vt:lpstr>Международная лингвистическая школа</vt:lpstr>
      <vt:lpstr>Международная лингвистическая школа</vt:lpstr>
      <vt:lpstr>Международная лингвистическая школа</vt:lpstr>
      <vt:lpstr>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Client</dc:creator>
  <cp:lastModifiedBy>Client</cp:lastModifiedBy>
  <cp:revision>34</cp:revision>
  <cp:lastPrinted>2015-11-23T04:21:05Z</cp:lastPrinted>
  <dcterms:created xsi:type="dcterms:W3CDTF">2015-11-22T23:41:53Z</dcterms:created>
  <dcterms:modified xsi:type="dcterms:W3CDTF">2016-04-19T04:08:53Z</dcterms:modified>
</cp:coreProperties>
</file>