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88" r:id="rId6"/>
    <p:sldId id="277" r:id="rId7"/>
    <p:sldId id="27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93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B201A-1955-4784-B77C-9D0AA0C418EE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AA06-2242-45E4-BF57-61589BA51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634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B201A-1955-4784-B77C-9D0AA0C418EE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AA06-2242-45E4-BF57-61589BA51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953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B201A-1955-4784-B77C-9D0AA0C418EE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AA06-2242-45E4-BF57-61589BA51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820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B201A-1955-4784-B77C-9D0AA0C418EE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AA06-2242-45E4-BF57-61589BA51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183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B201A-1955-4784-B77C-9D0AA0C418EE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AA06-2242-45E4-BF57-61589BA51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180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B201A-1955-4784-B77C-9D0AA0C418EE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AA06-2242-45E4-BF57-61589BA51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781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B201A-1955-4784-B77C-9D0AA0C418EE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AA06-2242-45E4-BF57-61589BA51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193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B201A-1955-4784-B77C-9D0AA0C418EE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AA06-2242-45E4-BF57-61589BA51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12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B201A-1955-4784-B77C-9D0AA0C418EE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AA06-2242-45E4-BF57-61589BA51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292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B201A-1955-4784-B77C-9D0AA0C418EE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AA06-2242-45E4-BF57-61589BA51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289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B201A-1955-4784-B77C-9D0AA0C418EE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AA06-2242-45E4-BF57-61589BA51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540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B201A-1955-4784-B77C-9D0AA0C418EE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3AA06-2242-45E4-BF57-61589BA51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977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mlsh.vvsu.ru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3123778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20072" y="1556792"/>
            <a:ext cx="3744416" cy="511256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Аудит деятельности учителя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Анализ урока</a:t>
            </a:r>
          </a:p>
          <a:p>
            <a:endParaRPr lang="ru-RU" sz="1700" dirty="0" smtClean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r>
              <a:rPr lang="ru-RU" sz="17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Артеменко Марина Никитична,</a:t>
            </a:r>
          </a:p>
          <a:p>
            <a:r>
              <a:rPr lang="ru-RU" sz="1700" dirty="0">
                <a:solidFill>
                  <a:srgbClr val="002060"/>
                </a:solidFill>
                <a:latin typeface="Constantia" panose="02030602050306030303" pitchFamily="18" charset="0"/>
              </a:rPr>
              <a:t>з</a:t>
            </a:r>
            <a:r>
              <a:rPr lang="ru-RU" sz="17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аместитель директора МЛШ по НМР</a:t>
            </a:r>
            <a:endParaRPr lang="ru-RU" sz="17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pic>
        <p:nvPicPr>
          <p:cNvPr id="1027" name="Picture 3" descr="C:\Users\Client\Desktop\Фото буклет 20015 млш\обложка\Logo МЛШ полно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06"/>
            <a:ext cx="799288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Client\Desktop\Фото буклет 20015 млш\оборот обложки\DSC_8265-2-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79449"/>
            <a:ext cx="4824536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4264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274638"/>
            <a:ext cx="5904656" cy="135416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Международная лингвистическая школа</a:t>
            </a:r>
            <a:endParaRPr lang="ru-RU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30668"/>
            <a:ext cx="8229600" cy="48107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Аудит</a:t>
            </a:r>
            <a:r>
              <a:rPr lang="ru-RU" dirty="0">
                <a:solidFill>
                  <a:srgbClr val="002060"/>
                </a:solidFill>
                <a:latin typeface="Constantia" panose="02030602050306030303" pitchFamily="18" charset="0"/>
              </a:rPr>
              <a:t>: систематический, независимый и документируемый процесс получения свидетельств аудита и их объективного оценивания в целях </a:t>
            </a:r>
            <a:r>
              <a:rPr lang="ru-RU" dirty="0">
                <a:solidFill>
                  <a:srgbClr val="FF0000"/>
                </a:solidFill>
                <a:latin typeface="Constantia" panose="02030602050306030303" pitchFamily="18" charset="0"/>
              </a:rPr>
              <a:t>установления степени выполнения требований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</p:txBody>
      </p:sp>
      <p:pic>
        <p:nvPicPr>
          <p:cNvPr id="4" name="Picture 2" descr="C:\Users\Client\Desktop\Фото буклет 20015 млш\обложка\Logo МЛШ просто яблоко IL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94" y="116632"/>
            <a:ext cx="2736304" cy="1670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649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274638"/>
            <a:ext cx="5760640" cy="135416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Международная лингвистическая школа</a:t>
            </a:r>
            <a:endParaRPr lang="ru-RU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30668"/>
            <a:ext cx="8229600" cy="452266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800" b="1" dirty="0">
                <a:solidFill>
                  <a:srgbClr val="002060"/>
                </a:solidFill>
                <a:latin typeface="Constantia" panose="02030602050306030303" pitchFamily="18" charset="0"/>
              </a:rPr>
              <a:t>Внутренний аудит: 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аудит, осуществляемый самой организацией или другой организацией от ее имени </a:t>
            </a:r>
            <a:r>
              <a:rPr lang="ru-RU" sz="2800" dirty="0">
                <a:solidFill>
                  <a:srgbClr val="FF0000"/>
                </a:solidFill>
                <a:latin typeface="Constantia" panose="02030602050306030303" pitchFamily="18" charset="0"/>
              </a:rPr>
              <a:t>для внутренних целей. </a:t>
            </a:r>
            <a:endParaRPr lang="ru-RU" sz="2800" dirty="0" smtClean="0">
              <a:solidFill>
                <a:srgbClr val="FF0000"/>
              </a:solidFill>
              <a:latin typeface="Constantia" panose="02030602050306030303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Внутренний 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аудит может быть проведен для подтверждения результативности системы менеджмента или оценки квалификации работников, а также оценки соответствия предъявляемым к ним профессиональным требованиям.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 </a:t>
            </a:r>
            <a:endParaRPr lang="ru-RU" sz="28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pic>
        <p:nvPicPr>
          <p:cNvPr id="4" name="Picture 2" descr="C:\Users\Client\Desktop\Фото буклет 20015 млш\обложка\Logo МЛШ просто яблоко IL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60648"/>
            <a:ext cx="2736304" cy="1670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8362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274638"/>
            <a:ext cx="5760640" cy="135416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Международная лингвистическая школа</a:t>
            </a:r>
            <a:endParaRPr lang="ru-RU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1" y="1930668"/>
            <a:ext cx="8568951" cy="45946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Внешний </a:t>
            </a:r>
            <a:r>
              <a:rPr lang="ru-RU" b="1" dirty="0">
                <a:solidFill>
                  <a:srgbClr val="002060"/>
                </a:solidFill>
                <a:latin typeface="Constantia" panose="02030602050306030303" pitchFamily="18" charset="0"/>
              </a:rPr>
              <a:t>аудит</a:t>
            </a:r>
            <a:r>
              <a:rPr lang="ru-RU" dirty="0">
                <a:solidFill>
                  <a:srgbClr val="002060"/>
                </a:solidFill>
                <a:latin typeface="Constantia" panose="02030602050306030303" pitchFamily="18" charset="0"/>
              </a:rPr>
              <a:t>: аудит, проводимый независимой от образовательной организации стороной. </a:t>
            </a:r>
            <a:endParaRPr lang="ru-RU" dirty="0" smtClean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Внешний </a:t>
            </a:r>
            <a:r>
              <a:rPr lang="ru-RU" dirty="0">
                <a:solidFill>
                  <a:srgbClr val="002060"/>
                </a:solidFill>
                <a:latin typeface="Constantia" panose="02030602050306030303" pitchFamily="18" charset="0"/>
              </a:rPr>
              <a:t>аудит может быть осуществлен надзорными органами или организациями, представляющими интересы потребителей.</a:t>
            </a:r>
          </a:p>
          <a:p>
            <a:pPr marL="0" indent="0" algn="just">
              <a:buNone/>
            </a:pPr>
            <a:endParaRPr lang="ru-RU" dirty="0" smtClean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pic>
        <p:nvPicPr>
          <p:cNvPr id="4" name="Picture 2" descr="C:\Users\Client\Desktop\Фото буклет 20015 млш\обложка\Logo МЛШ просто яблоко IL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60648"/>
            <a:ext cx="2736304" cy="1670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8735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Международная</a:t>
            </a:r>
            <a:br>
              <a:rPr lang="ru-RU" dirty="0" smtClean="0">
                <a:solidFill>
                  <a:srgbClr val="002060"/>
                </a:solidFill>
                <a:latin typeface="Constantia" panose="02030602050306030303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лингвистическая школа</a:t>
            </a:r>
            <a:endParaRPr lang="ru-RU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pic>
        <p:nvPicPr>
          <p:cNvPr id="4" name="Picture 2" descr="C:\Users\Client\Desktop\Фото буклет 20015 млш\обложка\Logo МЛШ просто яблоко IL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60648"/>
            <a:ext cx="2194836" cy="1339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000" dirty="0" smtClean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pPr marL="0" indent="0" algn="ctr">
              <a:buNone/>
            </a:pPr>
            <a:r>
              <a:rPr lang="ru-RU" sz="40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Анализ урока на соответствие принципам системно-деятельностного подхода</a:t>
            </a:r>
            <a:endParaRPr lang="ru-RU" sz="40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288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274638"/>
            <a:ext cx="5760640" cy="135416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Международная лингвистическая школа</a:t>
            </a:r>
            <a:endParaRPr lang="ru-RU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1" y="1930668"/>
            <a:ext cx="8568951" cy="45946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800" dirty="0" smtClean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pPr marL="0" indent="0" algn="ctr">
              <a:buNone/>
            </a:pPr>
            <a:r>
              <a:rPr lang="ru-RU" sz="4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Рефлексия </a:t>
            </a:r>
            <a:r>
              <a:rPr lang="ru-RU" sz="4800" dirty="0">
                <a:solidFill>
                  <a:srgbClr val="002060"/>
                </a:solidFill>
                <a:latin typeface="Constantia" panose="02030602050306030303" pitchFamily="18" charset="0"/>
              </a:rPr>
              <a:t>дня</a:t>
            </a:r>
          </a:p>
          <a:p>
            <a:pPr marL="0" indent="0" algn="ctr">
              <a:buNone/>
            </a:pPr>
            <a:endParaRPr lang="ru-RU" sz="4800" dirty="0" smtClean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pic>
        <p:nvPicPr>
          <p:cNvPr id="4" name="Picture 2" descr="C:\Users\Client\Desktop\Фото буклет 20015 млш\обложка\Logo МЛШ просто яблоко IL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60648"/>
            <a:ext cx="2736304" cy="1670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7309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3123778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636912"/>
            <a:ext cx="8568952" cy="3960440"/>
          </a:xfrm>
        </p:spPr>
        <p:txBody>
          <a:bodyPr>
            <a:normAutofit/>
          </a:bodyPr>
          <a:lstStyle/>
          <a:p>
            <a:r>
              <a:rPr lang="ru-RU" sz="72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Образование для жизни!</a:t>
            </a:r>
          </a:p>
          <a:p>
            <a:r>
              <a:rPr lang="en-US" sz="2800" dirty="0" smtClean="0">
                <a:solidFill>
                  <a:srgbClr val="002060"/>
                </a:solidFill>
                <a:latin typeface="Constantia" panose="02030602050306030303" pitchFamily="18" charset="0"/>
                <a:hlinkClick r:id="rId2"/>
              </a:rPr>
              <a:t>http://mlsh.vvsu.ru</a:t>
            </a:r>
            <a:endParaRPr lang="en-US" sz="2800" dirty="0" smtClean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Тел. 240-42-84, 240-40-93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8-967-958-09-56</a:t>
            </a:r>
            <a:endParaRPr lang="ru-RU" sz="28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pic>
        <p:nvPicPr>
          <p:cNvPr id="1027" name="Picture 3" descr="C:\Users\Client\Desktop\Фото буклет 20015 млш\обложка\Logo МЛШ полное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280920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70950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100</Words>
  <Application>Microsoft Office PowerPoint</Application>
  <PresentationFormat>Экран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Constantia</vt:lpstr>
      <vt:lpstr>Тема Office</vt:lpstr>
      <vt:lpstr> </vt:lpstr>
      <vt:lpstr>Международная лингвистическая школа</vt:lpstr>
      <vt:lpstr>Международная лингвистическая школа</vt:lpstr>
      <vt:lpstr>Международная лингвистическая школа</vt:lpstr>
      <vt:lpstr>Международная  лингвистическая школа</vt:lpstr>
      <vt:lpstr>Международная лингвистическая школа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Client</dc:creator>
  <cp:lastModifiedBy>Большакова Елена</cp:lastModifiedBy>
  <cp:revision>29</cp:revision>
  <cp:lastPrinted>2015-11-23T04:21:05Z</cp:lastPrinted>
  <dcterms:created xsi:type="dcterms:W3CDTF">2015-11-22T23:41:53Z</dcterms:created>
  <dcterms:modified xsi:type="dcterms:W3CDTF">2016-10-19T06:47:30Z</dcterms:modified>
</cp:coreProperties>
</file>